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7"/>
  </p:notesMasterIdLst>
  <p:sldIdLst>
    <p:sldId id="401" r:id="rId5"/>
    <p:sldId id="411" r:id="rId6"/>
    <p:sldId id="417" r:id="rId7"/>
    <p:sldId id="418" r:id="rId8"/>
    <p:sldId id="419" r:id="rId9"/>
    <p:sldId id="412" r:id="rId10"/>
    <p:sldId id="413" r:id="rId11"/>
    <p:sldId id="415" r:id="rId12"/>
    <p:sldId id="427" r:id="rId13"/>
    <p:sldId id="428" r:id="rId14"/>
    <p:sldId id="429" r:id="rId15"/>
    <p:sldId id="430" r:id="rId16"/>
    <p:sldId id="432" r:id="rId17"/>
    <p:sldId id="433" r:id="rId18"/>
    <p:sldId id="416" r:id="rId19"/>
    <p:sldId id="422" r:id="rId20"/>
    <p:sldId id="423" r:id="rId21"/>
    <p:sldId id="424" r:id="rId22"/>
    <p:sldId id="425" r:id="rId23"/>
    <p:sldId id="426" r:id="rId24"/>
    <p:sldId id="434" r:id="rId25"/>
    <p:sldId id="4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AE073DC-5281-8044-89A9-A07861E77CCE}" name=" " initials="" userId="d03b81cd7e7527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5575" autoAdjust="0"/>
  </p:normalViewPr>
  <p:slideViewPr>
    <p:cSldViewPr snapToGrid="0">
      <p:cViewPr varScale="1">
        <p:scale>
          <a:sx n="81" d="100"/>
          <a:sy n="81" d="100"/>
        </p:scale>
        <p:origin x="1536" y="90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7BBCC-09AA-488B-8EDB-4E7859379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5EE98-7BD4-4C52-90C5-F5276050784C}">
      <dgm:prSet/>
      <dgm:spPr/>
      <dgm:t>
        <a:bodyPr/>
        <a:lstStyle/>
        <a:p>
          <a:r>
            <a:rPr lang="en-US"/>
            <a:t>Results are consistent with intuition</a:t>
          </a:r>
        </a:p>
      </dgm:t>
    </dgm:pt>
    <dgm:pt modelId="{D3784004-CA9B-4896-A816-15E14B880FEE}" type="parTrans" cxnId="{5F7A3EC1-61E2-48FF-AF83-1E99F12F6302}">
      <dgm:prSet/>
      <dgm:spPr/>
      <dgm:t>
        <a:bodyPr/>
        <a:lstStyle/>
        <a:p>
          <a:endParaRPr lang="en-US"/>
        </a:p>
      </dgm:t>
    </dgm:pt>
    <dgm:pt modelId="{12A51116-4D11-4097-9F55-7B5CAB3F8D90}" type="sibTrans" cxnId="{5F7A3EC1-61E2-48FF-AF83-1E99F12F6302}">
      <dgm:prSet/>
      <dgm:spPr/>
      <dgm:t>
        <a:bodyPr/>
        <a:lstStyle/>
        <a:p>
          <a:endParaRPr lang="en-US"/>
        </a:p>
      </dgm:t>
    </dgm:pt>
    <dgm:pt modelId="{08EB2F1E-9117-4CBF-891A-372E8425EC15}">
      <dgm:prSet/>
      <dgm:spPr/>
      <dgm:t>
        <a:bodyPr/>
        <a:lstStyle/>
        <a:p>
          <a:r>
            <a:rPr lang="en-US"/>
            <a:t>Most likely to spend time at home, work, or school</a:t>
          </a:r>
        </a:p>
      </dgm:t>
    </dgm:pt>
    <dgm:pt modelId="{185A8C38-1FFE-4112-A89C-76F174C7AF2D}" type="parTrans" cxnId="{D1F2092F-E734-4727-9CD0-AF509E01687D}">
      <dgm:prSet/>
      <dgm:spPr/>
      <dgm:t>
        <a:bodyPr/>
        <a:lstStyle/>
        <a:p>
          <a:endParaRPr lang="en-US"/>
        </a:p>
      </dgm:t>
    </dgm:pt>
    <dgm:pt modelId="{4728C02B-4842-4DA5-8705-BE3D4BB274EE}" type="sibTrans" cxnId="{D1F2092F-E734-4727-9CD0-AF509E01687D}">
      <dgm:prSet/>
      <dgm:spPr/>
      <dgm:t>
        <a:bodyPr/>
        <a:lstStyle/>
        <a:p>
          <a:endParaRPr lang="en-US"/>
        </a:p>
      </dgm:t>
    </dgm:pt>
    <dgm:pt modelId="{0CAE73E8-B2E4-42D9-B198-3BA03832ACF8}">
      <dgm:prSet/>
      <dgm:spPr/>
      <dgm:t>
        <a:bodyPr/>
        <a:lstStyle/>
        <a:p>
          <a:r>
            <a:rPr lang="en-US" dirty="0"/>
            <a:t>Less likely to go shopping</a:t>
          </a:r>
        </a:p>
      </dgm:t>
    </dgm:pt>
    <dgm:pt modelId="{7FAF93F9-83AF-43FA-8505-BA551295F2A5}" type="parTrans" cxnId="{E118E65A-4FA6-42C9-B8B6-DEA3C90B684F}">
      <dgm:prSet/>
      <dgm:spPr/>
      <dgm:t>
        <a:bodyPr/>
        <a:lstStyle/>
        <a:p>
          <a:endParaRPr lang="en-US"/>
        </a:p>
      </dgm:t>
    </dgm:pt>
    <dgm:pt modelId="{35C56AFC-ABCF-4067-AB1F-FC938C10F120}" type="sibTrans" cxnId="{E118E65A-4FA6-42C9-B8B6-DEA3C90B684F}">
      <dgm:prSet/>
      <dgm:spPr/>
      <dgm:t>
        <a:bodyPr/>
        <a:lstStyle/>
        <a:p>
          <a:endParaRPr lang="en-US"/>
        </a:p>
      </dgm:t>
    </dgm:pt>
    <dgm:pt modelId="{D9954DBD-5962-44B0-B901-D4BD281B84CC}">
      <dgm:prSet/>
      <dgm:spPr/>
      <dgm:t>
        <a:bodyPr/>
        <a:lstStyle/>
        <a:p>
          <a:r>
            <a:rPr lang="en-US"/>
            <a:t>Even less likely to go on vacation</a:t>
          </a:r>
        </a:p>
      </dgm:t>
    </dgm:pt>
    <dgm:pt modelId="{2C94A8C4-56DA-4984-B90F-5B903F75BB9F}" type="parTrans" cxnId="{7A78A446-B2F1-41C1-912D-C59FF026A29A}">
      <dgm:prSet/>
      <dgm:spPr/>
      <dgm:t>
        <a:bodyPr/>
        <a:lstStyle/>
        <a:p>
          <a:endParaRPr lang="en-US"/>
        </a:p>
      </dgm:t>
    </dgm:pt>
    <dgm:pt modelId="{47CD15EB-B62E-46F8-8B82-E4631274E917}" type="sibTrans" cxnId="{7A78A446-B2F1-41C1-912D-C59FF026A29A}">
      <dgm:prSet/>
      <dgm:spPr/>
      <dgm:t>
        <a:bodyPr/>
        <a:lstStyle/>
        <a:p>
          <a:endParaRPr lang="en-US"/>
        </a:p>
      </dgm:t>
    </dgm:pt>
    <dgm:pt modelId="{247EE6C7-D3F5-4FCD-B5BB-8D21C4198E4E}">
      <dgm:prSet/>
      <dgm:spPr/>
      <dgm:t>
        <a:bodyPr/>
        <a:lstStyle/>
        <a:p>
          <a:r>
            <a:rPr lang="en-US" dirty="0"/>
            <a:t>More likely to visit places they have been to before</a:t>
          </a:r>
        </a:p>
      </dgm:t>
    </dgm:pt>
    <dgm:pt modelId="{046CA932-1746-4103-9FA3-752DCC25670F}" type="parTrans" cxnId="{A98CAC11-E422-403E-B0AE-444DD59163F0}">
      <dgm:prSet/>
      <dgm:spPr/>
      <dgm:t>
        <a:bodyPr/>
        <a:lstStyle/>
        <a:p>
          <a:endParaRPr lang="en-US"/>
        </a:p>
      </dgm:t>
    </dgm:pt>
    <dgm:pt modelId="{662D4245-6775-4A17-BE3F-ED235E9944D7}" type="sibTrans" cxnId="{A98CAC11-E422-403E-B0AE-444DD59163F0}">
      <dgm:prSet/>
      <dgm:spPr/>
      <dgm:t>
        <a:bodyPr/>
        <a:lstStyle/>
        <a:p>
          <a:endParaRPr lang="en-US"/>
        </a:p>
      </dgm:t>
    </dgm:pt>
    <dgm:pt modelId="{B2DF5FE8-376B-431E-AAC1-93BA7D9EAB45}">
      <dgm:prSet/>
      <dgm:spPr/>
      <dgm:t>
        <a:bodyPr/>
        <a:lstStyle/>
        <a:p>
          <a:r>
            <a:rPr lang="en-US"/>
            <a:t>Data collection might be biased</a:t>
          </a:r>
        </a:p>
      </dgm:t>
    </dgm:pt>
    <dgm:pt modelId="{1082C8A3-E73D-4739-94D7-FEF4A63F6D64}" type="parTrans" cxnId="{26AFDC5A-33DC-40A6-AC2B-A5453BEFA525}">
      <dgm:prSet/>
      <dgm:spPr/>
      <dgm:t>
        <a:bodyPr/>
        <a:lstStyle/>
        <a:p>
          <a:endParaRPr lang="en-US"/>
        </a:p>
      </dgm:t>
    </dgm:pt>
    <dgm:pt modelId="{11E9479F-939A-4274-AAEA-27EBD7DC9CC8}" type="sibTrans" cxnId="{26AFDC5A-33DC-40A6-AC2B-A5453BEFA525}">
      <dgm:prSet/>
      <dgm:spPr/>
      <dgm:t>
        <a:bodyPr/>
        <a:lstStyle/>
        <a:p>
          <a:endParaRPr lang="en-US"/>
        </a:p>
      </dgm:t>
    </dgm:pt>
    <dgm:pt modelId="{1B20C1F2-9363-4036-84C5-F4C8E08EDA2E}">
      <dgm:prSet/>
      <dgm:spPr/>
      <dgm:t>
        <a:bodyPr/>
        <a:lstStyle/>
        <a:p>
          <a:r>
            <a:rPr lang="en-US" dirty="0"/>
            <a:t>Inconsistent proximity of cell towers</a:t>
          </a:r>
        </a:p>
      </dgm:t>
    </dgm:pt>
    <dgm:pt modelId="{F08909A4-0D5D-44C5-B853-A37C984904D4}" type="parTrans" cxnId="{72990874-E0A3-4EC6-A2F9-471E969C8992}">
      <dgm:prSet/>
      <dgm:spPr/>
      <dgm:t>
        <a:bodyPr/>
        <a:lstStyle/>
        <a:p>
          <a:endParaRPr lang="en-US"/>
        </a:p>
      </dgm:t>
    </dgm:pt>
    <dgm:pt modelId="{B60B0548-186C-4E3D-8E4C-08CC527625BF}" type="sibTrans" cxnId="{72990874-E0A3-4EC6-A2F9-471E969C8992}">
      <dgm:prSet/>
      <dgm:spPr/>
      <dgm:t>
        <a:bodyPr/>
        <a:lstStyle/>
        <a:p>
          <a:endParaRPr lang="en-US"/>
        </a:p>
      </dgm:t>
    </dgm:pt>
    <dgm:pt modelId="{D040DE01-DBD9-4179-AD05-F7963B8A8EA4}">
      <dgm:prSet/>
      <dgm:spPr/>
      <dgm:t>
        <a:bodyPr/>
        <a:lstStyle/>
        <a:p>
          <a:r>
            <a:rPr lang="en-US" dirty="0"/>
            <a:t>More cell towers = more displacements</a:t>
          </a:r>
        </a:p>
      </dgm:t>
    </dgm:pt>
    <dgm:pt modelId="{2BA4C010-E1E3-4C46-8F41-9094337D2CCA}" type="parTrans" cxnId="{190796EA-BC10-493B-B27C-59FF1B9F61D8}">
      <dgm:prSet/>
      <dgm:spPr/>
      <dgm:t>
        <a:bodyPr/>
        <a:lstStyle/>
        <a:p>
          <a:endParaRPr lang="en-US"/>
        </a:p>
      </dgm:t>
    </dgm:pt>
    <dgm:pt modelId="{AFB498BF-7284-4688-9AA8-FD17B1690192}" type="sibTrans" cxnId="{190796EA-BC10-493B-B27C-59FF1B9F61D8}">
      <dgm:prSet/>
      <dgm:spPr/>
      <dgm:t>
        <a:bodyPr/>
        <a:lstStyle/>
        <a:p>
          <a:endParaRPr lang="en-US"/>
        </a:p>
      </dgm:t>
    </dgm:pt>
    <dgm:pt modelId="{2A7BC254-E4DB-44F6-8D59-8FBFBA4EA0D8}">
      <dgm:prSet/>
      <dgm:spPr/>
      <dgm:t>
        <a:bodyPr/>
        <a:lstStyle/>
        <a:p>
          <a:r>
            <a:rPr lang="en-US" dirty="0"/>
            <a:t>Someone in a city could move the same amount as someone in a rural area, but register more displacements</a:t>
          </a:r>
        </a:p>
      </dgm:t>
    </dgm:pt>
    <dgm:pt modelId="{DB89802A-3BEF-4DF0-B218-79F9DB2B570B}" type="parTrans" cxnId="{AF694912-8882-40D8-B64F-8F47641F6F46}">
      <dgm:prSet/>
      <dgm:spPr/>
      <dgm:t>
        <a:bodyPr/>
        <a:lstStyle/>
        <a:p>
          <a:endParaRPr lang="en-US"/>
        </a:p>
      </dgm:t>
    </dgm:pt>
    <dgm:pt modelId="{94C9D6F4-632A-40FC-BEA2-AEC990B6696C}" type="sibTrans" cxnId="{AF694912-8882-40D8-B64F-8F47641F6F46}">
      <dgm:prSet/>
      <dgm:spPr/>
      <dgm:t>
        <a:bodyPr/>
        <a:lstStyle/>
        <a:p>
          <a:endParaRPr lang="en-US"/>
        </a:p>
      </dgm:t>
    </dgm:pt>
    <dgm:pt modelId="{9572BC85-E190-4446-BAD0-CC15B3E449F1}">
      <dgm:prSet/>
      <dgm:spPr/>
      <dgm:t>
        <a:bodyPr/>
        <a:lstStyle/>
        <a:p>
          <a:endParaRPr lang="en-US" dirty="0"/>
        </a:p>
      </dgm:t>
    </dgm:pt>
    <dgm:pt modelId="{194A314F-69E4-48DD-8B87-B45D7BECC849}" type="parTrans" cxnId="{5539B5E0-2ED2-428D-AB37-27DFEE967235}">
      <dgm:prSet/>
      <dgm:spPr/>
      <dgm:t>
        <a:bodyPr/>
        <a:lstStyle/>
        <a:p>
          <a:endParaRPr lang="en-US"/>
        </a:p>
      </dgm:t>
    </dgm:pt>
    <dgm:pt modelId="{2D1F105F-D819-4F37-8973-0F3B177481A2}" type="sibTrans" cxnId="{5539B5E0-2ED2-428D-AB37-27DFEE967235}">
      <dgm:prSet/>
      <dgm:spPr/>
      <dgm:t>
        <a:bodyPr/>
        <a:lstStyle/>
        <a:p>
          <a:endParaRPr lang="en-US"/>
        </a:p>
      </dgm:t>
    </dgm:pt>
    <dgm:pt modelId="{E500E3C2-6ADF-4BB5-82EC-D723882A707B}" type="pres">
      <dgm:prSet presAssocID="{8947BBCC-09AA-488B-8EDB-4E78593790B4}" presName="linear" presStyleCnt="0">
        <dgm:presLayoutVars>
          <dgm:animLvl val="lvl"/>
          <dgm:resizeHandles val="exact"/>
        </dgm:presLayoutVars>
      </dgm:prSet>
      <dgm:spPr/>
    </dgm:pt>
    <dgm:pt modelId="{DAA7692B-1D8B-4AE6-A531-F7273956772D}" type="pres">
      <dgm:prSet presAssocID="{0A15EE98-7BD4-4C52-90C5-F527605078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DCB562-7DF3-47C5-AC37-EB1AE79320CC}" type="pres">
      <dgm:prSet presAssocID="{0A15EE98-7BD4-4C52-90C5-F5276050784C}" presName="childText" presStyleLbl="revTx" presStyleIdx="0" presStyleCnt="2">
        <dgm:presLayoutVars>
          <dgm:bulletEnabled val="1"/>
        </dgm:presLayoutVars>
      </dgm:prSet>
      <dgm:spPr/>
    </dgm:pt>
    <dgm:pt modelId="{E03A2B90-401C-43AA-BB4F-E85007C9706A}" type="pres">
      <dgm:prSet presAssocID="{B2DF5FE8-376B-431E-AAC1-93BA7D9EAB4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75D29FE-5171-412D-8EFD-9ED5BBF53428}" type="pres">
      <dgm:prSet presAssocID="{B2DF5FE8-376B-431E-AAC1-93BA7D9EAB4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98CAC11-E422-403E-B0AE-444DD59163F0}" srcId="{0A15EE98-7BD4-4C52-90C5-F5276050784C}" destId="{247EE6C7-D3F5-4FCD-B5BB-8D21C4198E4E}" srcOrd="3" destOrd="0" parTransId="{046CA932-1746-4103-9FA3-752DCC25670F}" sibTransId="{662D4245-6775-4A17-BE3F-ED235E9944D7}"/>
    <dgm:cxn modelId="{AF694912-8882-40D8-B64F-8F47641F6F46}" srcId="{B2DF5FE8-376B-431E-AAC1-93BA7D9EAB45}" destId="{2A7BC254-E4DB-44F6-8D59-8FBFBA4EA0D8}" srcOrd="2" destOrd="0" parTransId="{DB89802A-3BEF-4DF0-B218-79F9DB2B570B}" sibTransId="{94C9D6F4-632A-40FC-BEA2-AEC990B6696C}"/>
    <dgm:cxn modelId="{40FF1B1D-002C-4BA8-AD36-0E0FE554CA76}" type="presOf" srcId="{9572BC85-E190-4446-BAD0-CC15B3E449F1}" destId="{7DDCB562-7DF3-47C5-AC37-EB1AE79320CC}" srcOrd="0" destOrd="4" presId="urn:microsoft.com/office/officeart/2005/8/layout/vList2"/>
    <dgm:cxn modelId="{E47C1E25-8BCA-454C-95BA-56A4AC52CB9E}" type="presOf" srcId="{247EE6C7-D3F5-4FCD-B5BB-8D21C4198E4E}" destId="{7DDCB562-7DF3-47C5-AC37-EB1AE79320CC}" srcOrd="0" destOrd="3" presId="urn:microsoft.com/office/officeart/2005/8/layout/vList2"/>
    <dgm:cxn modelId="{D1F2092F-E734-4727-9CD0-AF509E01687D}" srcId="{0A15EE98-7BD4-4C52-90C5-F5276050784C}" destId="{08EB2F1E-9117-4CBF-891A-372E8425EC15}" srcOrd="0" destOrd="0" parTransId="{185A8C38-1FFE-4112-A89C-76F174C7AF2D}" sibTransId="{4728C02B-4842-4DA5-8705-BE3D4BB274EE}"/>
    <dgm:cxn modelId="{7A78A446-B2F1-41C1-912D-C59FF026A29A}" srcId="{0A15EE98-7BD4-4C52-90C5-F5276050784C}" destId="{D9954DBD-5962-44B0-B901-D4BD281B84CC}" srcOrd="2" destOrd="0" parTransId="{2C94A8C4-56DA-4984-B90F-5B903F75BB9F}" sibTransId="{47CD15EB-B62E-46F8-8B82-E4631274E917}"/>
    <dgm:cxn modelId="{AAB3DF66-6E17-4B17-9B21-4478AF5CB8D9}" type="presOf" srcId="{0CAE73E8-B2E4-42D9-B198-3BA03832ACF8}" destId="{7DDCB562-7DF3-47C5-AC37-EB1AE79320CC}" srcOrd="0" destOrd="1" presId="urn:microsoft.com/office/officeart/2005/8/layout/vList2"/>
    <dgm:cxn modelId="{67ABAB48-7FEB-4344-84A1-0001104D738D}" type="presOf" srcId="{D9954DBD-5962-44B0-B901-D4BD281B84CC}" destId="{7DDCB562-7DF3-47C5-AC37-EB1AE79320CC}" srcOrd="0" destOrd="2" presId="urn:microsoft.com/office/officeart/2005/8/layout/vList2"/>
    <dgm:cxn modelId="{F4F8B06A-FEDE-42FC-BB42-137C1595886E}" type="presOf" srcId="{8947BBCC-09AA-488B-8EDB-4E78593790B4}" destId="{E500E3C2-6ADF-4BB5-82EC-D723882A707B}" srcOrd="0" destOrd="0" presId="urn:microsoft.com/office/officeart/2005/8/layout/vList2"/>
    <dgm:cxn modelId="{72990874-E0A3-4EC6-A2F9-471E969C8992}" srcId="{B2DF5FE8-376B-431E-AAC1-93BA7D9EAB45}" destId="{1B20C1F2-9363-4036-84C5-F4C8E08EDA2E}" srcOrd="0" destOrd="0" parTransId="{F08909A4-0D5D-44C5-B853-A37C984904D4}" sibTransId="{B60B0548-186C-4E3D-8E4C-08CC527625BF}"/>
    <dgm:cxn modelId="{26AFDC5A-33DC-40A6-AC2B-A5453BEFA525}" srcId="{8947BBCC-09AA-488B-8EDB-4E78593790B4}" destId="{B2DF5FE8-376B-431E-AAC1-93BA7D9EAB45}" srcOrd="1" destOrd="0" parTransId="{1082C8A3-E73D-4739-94D7-FEF4A63F6D64}" sibTransId="{11E9479F-939A-4274-AAEA-27EBD7DC9CC8}"/>
    <dgm:cxn modelId="{E118E65A-4FA6-42C9-B8B6-DEA3C90B684F}" srcId="{0A15EE98-7BD4-4C52-90C5-F5276050784C}" destId="{0CAE73E8-B2E4-42D9-B198-3BA03832ACF8}" srcOrd="1" destOrd="0" parTransId="{7FAF93F9-83AF-43FA-8505-BA551295F2A5}" sibTransId="{35C56AFC-ABCF-4067-AB1F-FC938C10F120}"/>
    <dgm:cxn modelId="{46D0C5A6-A44E-4609-85F5-69E1D36D1C99}" type="presOf" srcId="{B2DF5FE8-376B-431E-AAC1-93BA7D9EAB45}" destId="{E03A2B90-401C-43AA-BB4F-E85007C9706A}" srcOrd="0" destOrd="0" presId="urn:microsoft.com/office/officeart/2005/8/layout/vList2"/>
    <dgm:cxn modelId="{28D41AAA-FF07-46C7-BA49-97B38013C8C7}" type="presOf" srcId="{D040DE01-DBD9-4179-AD05-F7963B8A8EA4}" destId="{E75D29FE-5171-412D-8EFD-9ED5BBF53428}" srcOrd="0" destOrd="1" presId="urn:microsoft.com/office/officeart/2005/8/layout/vList2"/>
    <dgm:cxn modelId="{204C35B4-0BF2-415B-9908-56A61A3606CA}" type="presOf" srcId="{0A15EE98-7BD4-4C52-90C5-F5276050784C}" destId="{DAA7692B-1D8B-4AE6-A531-F7273956772D}" srcOrd="0" destOrd="0" presId="urn:microsoft.com/office/officeart/2005/8/layout/vList2"/>
    <dgm:cxn modelId="{CA5B46B5-99A7-4131-B0B6-5F3A4132F9D5}" type="presOf" srcId="{08EB2F1E-9117-4CBF-891A-372E8425EC15}" destId="{7DDCB562-7DF3-47C5-AC37-EB1AE79320CC}" srcOrd="0" destOrd="0" presId="urn:microsoft.com/office/officeart/2005/8/layout/vList2"/>
    <dgm:cxn modelId="{5F7A3EC1-61E2-48FF-AF83-1E99F12F6302}" srcId="{8947BBCC-09AA-488B-8EDB-4E78593790B4}" destId="{0A15EE98-7BD4-4C52-90C5-F5276050784C}" srcOrd="0" destOrd="0" parTransId="{D3784004-CA9B-4896-A816-15E14B880FEE}" sibTransId="{12A51116-4D11-4097-9F55-7B5CAB3F8D90}"/>
    <dgm:cxn modelId="{430A0CDF-1390-4525-8286-3B35607E86A3}" type="presOf" srcId="{1B20C1F2-9363-4036-84C5-F4C8E08EDA2E}" destId="{E75D29FE-5171-412D-8EFD-9ED5BBF53428}" srcOrd="0" destOrd="0" presId="urn:microsoft.com/office/officeart/2005/8/layout/vList2"/>
    <dgm:cxn modelId="{5539B5E0-2ED2-428D-AB37-27DFEE967235}" srcId="{0A15EE98-7BD4-4C52-90C5-F5276050784C}" destId="{9572BC85-E190-4446-BAD0-CC15B3E449F1}" srcOrd="4" destOrd="0" parTransId="{194A314F-69E4-48DD-8B87-B45D7BECC849}" sibTransId="{2D1F105F-D819-4F37-8973-0F3B177481A2}"/>
    <dgm:cxn modelId="{190796EA-BC10-493B-B27C-59FF1B9F61D8}" srcId="{B2DF5FE8-376B-431E-AAC1-93BA7D9EAB45}" destId="{D040DE01-DBD9-4179-AD05-F7963B8A8EA4}" srcOrd="1" destOrd="0" parTransId="{2BA4C010-E1E3-4C46-8F41-9094337D2CCA}" sibTransId="{AFB498BF-7284-4688-9AA8-FD17B1690192}"/>
    <dgm:cxn modelId="{112379EF-A0EF-4F6F-A32E-E27FD2D73614}" type="presOf" srcId="{2A7BC254-E4DB-44F6-8D59-8FBFBA4EA0D8}" destId="{E75D29FE-5171-412D-8EFD-9ED5BBF53428}" srcOrd="0" destOrd="2" presId="urn:microsoft.com/office/officeart/2005/8/layout/vList2"/>
    <dgm:cxn modelId="{15A0ACEB-2319-4527-97BE-EC6A4FEEBA44}" type="presParOf" srcId="{E500E3C2-6ADF-4BB5-82EC-D723882A707B}" destId="{DAA7692B-1D8B-4AE6-A531-F7273956772D}" srcOrd="0" destOrd="0" presId="urn:microsoft.com/office/officeart/2005/8/layout/vList2"/>
    <dgm:cxn modelId="{81B5A1D4-7156-4BAF-9648-368DBB0075BA}" type="presParOf" srcId="{E500E3C2-6ADF-4BB5-82EC-D723882A707B}" destId="{7DDCB562-7DF3-47C5-AC37-EB1AE79320CC}" srcOrd="1" destOrd="0" presId="urn:microsoft.com/office/officeart/2005/8/layout/vList2"/>
    <dgm:cxn modelId="{26C2BD27-DDC9-4DDD-9759-87BE668CEDA6}" type="presParOf" srcId="{E500E3C2-6ADF-4BB5-82EC-D723882A707B}" destId="{E03A2B90-401C-43AA-BB4F-E85007C9706A}" srcOrd="2" destOrd="0" presId="urn:microsoft.com/office/officeart/2005/8/layout/vList2"/>
    <dgm:cxn modelId="{0F98E29A-9020-435C-9214-3AB1B39DE69B}" type="presParOf" srcId="{E500E3C2-6ADF-4BB5-82EC-D723882A707B}" destId="{E75D29FE-5171-412D-8EFD-9ED5BBF534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5CC6F-E2A0-41C8-B421-6073598EFE7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087C3-CB57-4BE7-BC4C-9FCB127B5ACA}">
      <dgm:prSet/>
      <dgm:spPr/>
      <dgm:t>
        <a:bodyPr/>
        <a:lstStyle/>
        <a:p>
          <a:r>
            <a:rPr lang="en-US" dirty="0"/>
            <a:t>How does precipitation affect human mobility?</a:t>
          </a:r>
        </a:p>
      </dgm:t>
    </dgm:pt>
    <dgm:pt modelId="{F2C2EA31-4B07-4853-973D-02D16997AE42}" type="parTrans" cxnId="{114C8418-A4C0-4D1C-8D32-EACD1182ADCE}">
      <dgm:prSet/>
      <dgm:spPr/>
      <dgm:t>
        <a:bodyPr/>
        <a:lstStyle/>
        <a:p>
          <a:endParaRPr lang="en-US"/>
        </a:p>
      </dgm:t>
    </dgm:pt>
    <dgm:pt modelId="{1BE9911C-6BDD-41A9-929D-60B7071773AC}" type="sibTrans" cxnId="{114C8418-A4C0-4D1C-8D32-EACD1182ADCE}">
      <dgm:prSet/>
      <dgm:spPr/>
      <dgm:t>
        <a:bodyPr/>
        <a:lstStyle/>
        <a:p>
          <a:endParaRPr lang="en-US"/>
        </a:p>
      </dgm:t>
    </dgm:pt>
    <dgm:pt modelId="{BFFF32FD-CABF-4901-AA8F-49D7972B970A}">
      <dgm:prSet/>
      <dgm:spPr/>
      <dgm:t>
        <a:bodyPr/>
        <a:lstStyle/>
        <a:p>
          <a:r>
            <a:rPr lang="en-US"/>
            <a:t>Hypothesis: On rainy days,</a:t>
          </a:r>
        </a:p>
      </dgm:t>
    </dgm:pt>
    <dgm:pt modelId="{2DFA0B42-008F-4D82-ACF6-14479B99A5FF}" type="parTrans" cxnId="{D757125B-103A-442C-8CB0-D67DCB24E962}">
      <dgm:prSet/>
      <dgm:spPr/>
      <dgm:t>
        <a:bodyPr/>
        <a:lstStyle/>
        <a:p>
          <a:endParaRPr lang="en-US"/>
        </a:p>
      </dgm:t>
    </dgm:pt>
    <dgm:pt modelId="{BE54934B-6B03-4656-B228-331F99BF450C}" type="sibTrans" cxnId="{D757125B-103A-442C-8CB0-D67DCB24E962}">
      <dgm:prSet/>
      <dgm:spPr/>
      <dgm:t>
        <a:bodyPr/>
        <a:lstStyle/>
        <a:p>
          <a:endParaRPr lang="en-US"/>
        </a:p>
      </dgm:t>
    </dgm:pt>
    <dgm:pt modelId="{DA1097A2-D307-4F47-9CB8-25C285D540DD}">
      <dgm:prSet/>
      <dgm:spPr/>
      <dgm:t>
        <a:bodyPr/>
        <a:lstStyle/>
        <a:p>
          <a:r>
            <a:rPr lang="en-US"/>
            <a:t>People will not go outside</a:t>
          </a:r>
        </a:p>
      </dgm:t>
    </dgm:pt>
    <dgm:pt modelId="{CF05DEF4-BB0C-4D30-83A3-3F9A422ABEFD}" type="parTrans" cxnId="{C9043537-1397-4778-B1FE-D061B6DFF6B8}">
      <dgm:prSet/>
      <dgm:spPr/>
      <dgm:t>
        <a:bodyPr/>
        <a:lstStyle/>
        <a:p>
          <a:endParaRPr lang="en-US"/>
        </a:p>
      </dgm:t>
    </dgm:pt>
    <dgm:pt modelId="{4BA642AE-40EE-438C-B453-8E82A11241E7}" type="sibTrans" cxnId="{C9043537-1397-4778-B1FE-D061B6DFF6B8}">
      <dgm:prSet/>
      <dgm:spPr/>
      <dgm:t>
        <a:bodyPr/>
        <a:lstStyle/>
        <a:p>
          <a:endParaRPr lang="en-US"/>
        </a:p>
      </dgm:t>
    </dgm:pt>
    <dgm:pt modelId="{E465732C-A38C-4D6A-8F51-5D3AE64ABC79}">
      <dgm:prSet/>
      <dgm:spPr/>
      <dgm:t>
        <a:bodyPr/>
        <a:lstStyle/>
        <a:p>
          <a:r>
            <a:rPr lang="en-US"/>
            <a:t>People will stay at home</a:t>
          </a:r>
        </a:p>
      </dgm:t>
    </dgm:pt>
    <dgm:pt modelId="{EEEDA3D7-2073-4814-A553-5991DFD932D1}" type="parTrans" cxnId="{52200B52-5B7B-4F72-91EB-AEEDF618CB63}">
      <dgm:prSet/>
      <dgm:spPr/>
      <dgm:t>
        <a:bodyPr/>
        <a:lstStyle/>
        <a:p>
          <a:endParaRPr lang="en-US"/>
        </a:p>
      </dgm:t>
    </dgm:pt>
    <dgm:pt modelId="{6E6DADB3-B7CB-4308-9709-18156C426697}" type="sibTrans" cxnId="{52200B52-5B7B-4F72-91EB-AEEDF618CB63}">
      <dgm:prSet/>
      <dgm:spPr/>
      <dgm:t>
        <a:bodyPr/>
        <a:lstStyle/>
        <a:p>
          <a:endParaRPr lang="en-US"/>
        </a:p>
      </dgm:t>
    </dgm:pt>
    <dgm:pt modelId="{CDE5748D-9FCC-49CD-A54B-EDE29FF11479}">
      <dgm:prSet/>
      <dgm:spPr/>
      <dgm:t>
        <a:bodyPr/>
        <a:lstStyle/>
        <a:p>
          <a:r>
            <a:rPr lang="en-US"/>
            <a:t>People will be less likely to go shopping</a:t>
          </a:r>
        </a:p>
      </dgm:t>
    </dgm:pt>
    <dgm:pt modelId="{AC1C1F60-725C-431C-A7E7-CECC9F36D62B}" type="parTrans" cxnId="{A88A6838-93B3-4B2D-ACD3-CD34DD27766E}">
      <dgm:prSet/>
      <dgm:spPr/>
      <dgm:t>
        <a:bodyPr/>
        <a:lstStyle/>
        <a:p>
          <a:endParaRPr lang="en-US"/>
        </a:p>
      </dgm:t>
    </dgm:pt>
    <dgm:pt modelId="{F42BAFEE-6AC9-493B-9D74-7B822370E608}" type="sibTrans" cxnId="{A88A6838-93B3-4B2D-ACD3-CD34DD27766E}">
      <dgm:prSet/>
      <dgm:spPr/>
      <dgm:t>
        <a:bodyPr/>
        <a:lstStyle/>
        <a:p>
          <a:endParaRPr lang="en-US"/>
        </a:p>
      </dgm:t>
    </dgm:pt>
    <dgm:pt modelId="{6FAEC4F3-D131-415A-9638-A47A05DAE6B1}">
      <dgm:prSet/>
      <dgm:spPr/>
      <dgm:t>
        <a:bodyPr/>
        <a:lstStyle/>
        <a:p>
          <a:r>
            <a:rPr lang="en-US" dirty="0"/>
            <a:t>The same probability of going to work and school</a:t>
          </a:r>
        </a:p>
      </dgm:t>
    </dgm:pt>
    <dgm:pt modelId="{77BA1157-2CAB-4F41-B1D3-DA8781D4CB6C}" type="parTrans" cxnId="{CB2F44D7-248B-4FEB-9B31-0DCADE92A2A9}">
      <dgm:prSet/>
      <dgm:spPr/>
      <dgm:t>
        <a:bodyPr/>
        <a:lstStyle/>
        <a:p>
          <a:endParaRPr lang="en-US"/>
        </a:p>
      </dgm:t>
    </dgm:pt>
    <dgm:pt modelId="{940103D2-D6D5-4542-81BD-6EF7E592FCAB}" type="sibTrans" cxnId="{CB2F44D7-248B-4FEB-9B31-0DCADE92A2A9}">
      <dgm:prSet/>
      <dgm:spPr/>
      <dgm:t>
        <a:bodyPr/>
        <a:lstStyle/>
        <a:p>
          <a:endParaRPr lang="en-US"/>
        </a:p>
      </dgm:t>
    </dgm:pt>
    <dgm:pt modelId="{942FCCEA-8C1B-464B-A1D0-02A8324559FC}" type="pres">
      <dgm:prSet presAssocID="{CCB5CC6F-E2A0-41C8-B421-6073598EFE7F}" presName="linear" presStyleCnt="0">
        <dgm:presLayoutVars>
          <dgm:dir/>
          <dgm:animLvl val="lvl"/>
          <dgm:resizeHandles val="exact"/>
        </dgm:presLayoutVars>
      </dgm:prSet>
      <dgm:spPr/>
    </dgm:pt>
    <dgm:pt modelId="{DB4DB2FA-C6C7-422C-A2B9-356D2530471D}" type="pres">
      <dgm:prSet presAssocID="{12B087C3-CB57-4BE7-BC4C-9FCB127B5ACA}" presName="parentLin" presStyleCnt="0"/>
      <dgm:spPr/>
    </dgm:pt>
    <dgm:pt modelId="{B64657C9-5749-41BD-97FB-08676FC3B628}" type="pres">
      <dgm:prSet presAssocID="{12B087C3-CB57-4BE7-BC4C-9FCB127B5ACA}" presName="parentLeftMargin" presStyleLbl="node1" presStyleIdx="0" presStyleCnt="2"/>
      <dgm:spPr/>
    </dgm:pt>
    <dgm:pt modelId="{C0CEA4F3-D41B-448C-8694-AEAA5A48ABA1}" type="pres">
      <dgm:prSet presAssocID="{12B087C3-CB57-4BE7-BC4C-9FCB127B5A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47715A-FCA6-4BA8-84BA-4206DE2460A4}" type="pres">
      <dgm:prSet presAssocID="{12B087C3-CB57-4BE7-BC4C-9FCB127B5ACA}" presName="negativeSpace" presStyleCnt="0"/>
      <dgm:spPr/>
    </dgm:pt>
    <dgm:pt modelId="{2939D3D5-6615-4065-A0C7-BB5435943F24}" type="pres">
      <dgm:prSet presAssocID="{12B087C3-CB57-4BE7-BC4C-9FCB127B5ACA}" presName="childText" presStyleLbl="conFgAcc1" presStyleIdx="0" presStyleCnt="2">
        <dgm:presLayoutVars>
          <dgm:bulletEnabled val="1"/>
        </dgm:presLayoutVars>
      </dgm:prSet>
      <dgm:spPr/>
    </dgm:pt>
    <dgm:pt modelId="{57852323-2387-48B9-8C02-85B3D38ACCFD}" type="pres">
      <dgm:prSet presAssocID="{1BE9911C-6BDD-41A9-929D-60B7071773AC}" presName="spaceBetweenRectangles" presStyleCnt="0"/>
      <dgm:spPr/>
    </dgm:pt>
    <dgm:pt modelId="{3CD228AF-E263-4525-9A57-1049FC6B5483}" type="pres">
      <dgm:prSet presAssocID="{BFFF32FD-CABF-4901-AA8F-49D7972B970A}" presName="parentLin" presStyleCnt="0"/>
      <dgm:spPr/>
    </dgm:pt>
    <dgm:pt modelId="{195810AB-7C4D-4CC2-9957-B4960F690030}" type="pres">
      <dgm:prSet presAssocID="{BFFF32FD-CABF-4901-AA8F-49D7972B970A}" presName="parentLeftMargin" presStyleLbl="node1" presStyleIdx="0" presStyleCnt="2"/>
      <dgm:spPr/>
    </dgm:pt>
    <dgm:pt modelId="{E6840505-8565-4C63-BFD4-8A3EC6298817}" type="pres">
      <dgm:prSet presAssocID="{BFFF32FD-CABF-4901-AA8F-49D7972B97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FBF48C-7E71-40EA-85BC-167E4F4E81A6}" type="pres">
      <dgm:prSet presAssocID="{BFFF32FD-CABF-4901-AA8F-49D7972B970A}" presName="negativeSpace" presStyleCnt="0"/>
      <dgm:spPr/>
    </dgm:pt>
    <dgm:pt modelId="{DA58987B-CD3E-4A17-80A4-D4F44C5CC6EE}" type="pres">
      <dgm:prSet presAssocID="{BFFF32FD-CABF-4901-AA8F-49D7972B97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4C8418-A4C0-4D1C-8D32-EACD1182ADCE}" srcId="{CCB5CC6F-E2A0-41C8-B421-6073598EFE7F}" destId="{12B087C3-CB57-4BE7-BC4C-9FCB127B5ACA}" srcOrd="0" destOrd="0" parTransId="{F2C2EA31-4B07-4853-973D-02D16997AE42}" sibTransId="{1BE9911C-6BDD-41A9-929D-60B7071773AC}"/>
    <dgm:cxn modelId="{C9043537-1397-4778-B1FE-D061B6DFF6B8}" srcId="{BFFF32FD-CABF-4901-AA8F-49D7972B970A}" destId="{DA1097A2-D307-4F47-9CB8-25C285D540DD}" srcOrd="0" destOrd="0" parTransId="{CF05DEF4-BB0C-4D30-83A3-3F9A422ABEFD}" sibTransId="{4BA642AE-40EE-438C-B453-8E82A11241E7}"/>
    <dgm:cxn modelId="{A88A6838-93B3-4B2D-ACD3-CD34DD27766E}" srcId="{BFFF32FD-CABF-4901-AA8F-49D7972B970A}" destId="{CDE5748D-9FCC-49CD-A54B-EDE29FF11479}" srcOrd="2" destOrd="0" parTransId="{AC1C1F60-725C-431C-A7E7-CECC9F36D62B}" sibTransId="{F42BAFEE-6AC9-493B-9D74-7B822370E608}"/>
    <dgm:cxn modelId="{D757125B-103A-442C-8CB0-D67DCB24E962}" srcId="{CCB5CC6F-E2A0-41C8-B421-6073598EFE7F}" destId="{BFFF32FD-CABF-4901-AA8F-49D7972B970A}" srcOrd="1" destOrd="0" parTransId="{2DFA0B42-008F-4D82-ACF6-14479B99A5FF}" sibTransId="{BE54934B-6B03-4656-B228-331F99BF450C}"/>
    <dgm:cxn modelId="{F9295646-9539-4C6B-BCB0-C9B72848C13D}" type="presOf" srcId="{CDE5748D-9FCC-49CD-A54B-EDE29FF11479}" destId="{DA58987B-CD3E-4A17-80A4-D4F44C5CC6EE}" srcOrd="0" destOrd="2" presId="urn:microsoft.com/office/officeart/2005/8/layout/list1"/>
    <dgm:cxn modelId="{E73D3367-0E14-483C-B58A-CB334A31970B}" type="presOf" srcId="{DA1097A2-D307-4F47-9CB8-25C285D540DD}" destId="{DA58987B-CD3E-4A17-80A4-D4F44C5CC6EE}" srcOrd="0" destOrd="0" presId="urn:microsoft.com/office/officeart/2005/8/layout/list1"/>
    <dgm:cxn modelId="{52200B52-5B7B-4F72-91EB-AEEDF618CB63}" srcId="{BFFF32FD-CABF-4901-AA8F-49D7972B970A}" destId="{E465732C-A38C-4D6A-8F51-5D3AE64ABC79}" srcOrd="1" destOrd="0" parTransId="{EEEDA3D7-2073-4814-A553-5991DFD932D1}" sibTransId="{6E6DADB3-B7CB-4308-9709-18156C426697}"/>
    <dgm:cxn modelId="{AD881776-4E1B-4C05-A2CE-FE0F84BBA0F5}" type="presOf" srcId="{BFFF32FD-CABF-4901-AA8F-49D7972B970A}" destId="{195810AB-7C4D-4CC2-9957-B4960F690030}" srcOrd="0" destOrd="0" presId="urn:microsoft.com/office/officeart/2005/8/layout/list1"/>
    <dgm:cxn modelId="{4327D27A-486D-4576-97F1-2D824C73945F}" type="presOf" srcId="{BFFF32FD-CABF-4901-AA8F-49D7972B970A}" destId="{E6840505-8565-4C63-BFD4-8A3EC6298817}" srcOrd="1" destOrd="0" presId="urn:microsoft.com/office/officeart/2005/8/layout/list1"/>
    <dgm:cxn modelId="{6B93F08B-E24C-4487-AA34-FB9A5C4539BE}" type="presOf" srcId="{E465732C-A38C-4D6A-8F51-5D3AE64ABC79}" destId="{DA58987B-CD3E-4A17-80A4-D4F44C5CC6EE}" srcOrd="0" destOrd="1" presId="urn:microsoft.com/office/officeart/2005/8/layout/list1"/>
    <dgm:cxn modelId="{C3BD05C3-190E-4F8E-8653-862A2B387A5B}" type="presOf" srcId="{6FAEC4F3-D131-415A-9638-A47A05DAE6B1}" destId="{DA58987B-CD3E-4A17-80A4-D4F44C5CC6EE}" srcOrd="0" destOrd="3" presId="urn:microsoft.com/office/officeart/2005/8/layout/list1"/>
    <dgm:cxn modelId="{CB2F44D7-248B-4FEB-9B31-0DCADE92A2A9}" srcId="{BFFF32FD-CABF-4901-AA8F-49D7972B970A}" destId="{6FAEC4F3-D131-415A-9638-A47A05DAE6B1}" srcOrd="3" destOrd="0" parTransId="{77BA1157-2CAB-4F41-B1D3-DA8781D4CB6C}" sibTransId="{940103D2-D6D5-4542-81BD-6EF7E592FCAB}"/>
    <dgm:cxn modelId="{6893BAE0-B187-4EAC-8170-1C2DB9F73151}" type="presOf" srcId="{CCB5CC6F-E2A0-41C8-B421-6073598EFE7F}" destId="{942FCCEA-8C1B-464B-A1D0-02A8324559FC}" srcOrd="0" destOrd="0" presId="urn:microsoft.com/office/officeart/2005/8/layout/list1"/>
    <dgm:cxn modelId="{C783C0E8-CB0B-489A-B409-9110CD174249}" type="presOf" srcId="{12B087C3-CB57-4BE7-BC4C-9FCB127B5ACA}" destId="{B64657C9-5749-41BD-97FB-08676FC3B628}" srcOrd="0" destOrd="0" presId="urn:microsoft.com/office/officeart/2005/8/layout/list1"/>
    <dgm:cxn modelId="{B20D63F5-0694-46DC-88F3-1A7FB31B7954}" type="presOf" srcId="{12B087C3-CB57-4BE7-BC4C-9FCB127B5ACA}" destId="{C0CEA4F3-D41B-448C-8694-AEAA5A48ABA1}" srcOrd="1" destOrd="0" presId="urn:microsoft.com/office/officeart/2005/8/layout/list1"/>
    <dgm:cxn modelId="{A1093BF5-FEEA-4294-A78C-F9E4A5B53B74}" type="presParOf" srcId="{942FCCEA-8C1B-464B-A1D0-02A8324559FC}" destId="{DB4DB2FA-C6C7-422C-A2B9-356D2530471D}" srcOrd="0" destOrd="0" presId="urn:microsoft.com/office/officeart/2005/8/layout/list1"/>
    <dgm:cxn modelId="{C4E38675-50DC-4C40-BE1E-F2239ECFAE89}" type="presParOf" srcId="{DB4DB2FA-C6C7-422C-A2B9-356D2530471D}" destId="{B64657C9-5749-41BD-97FB-08676FC3B628}" srcOrd="0" destOrd="0" presId="urn:microsoft.com/office/officeart/2005/8/layout/list1"/>
    <dgm:cxn modelId="{22D85285-6AE1-4E99-BC21-7ABBDB727E4E}" type="presParOf" srcId="{DB4DB2FA-C6C7-422C-A2B9-356D2530471D}" destId="{C0CEA4F3-D41B-448C-8694-AEAA5A48ABA1}" srcOrd="1" destOrd="0" presId="urn:microsoft.com/office/officeart/2005/8/layout/list1"/>
    <dgm:cxn modelId="{0791E90A-0124-4DDD-9971-7A63D2623E80}" type="presParOf" srcId="{942FCCEA-8C1B-464B-A1D0-02A8324559FC}" destId="{4B47715A-FCA6-4BA8-84BA-4206DE2460A4}" srcOrd="1" destOrd="0" presId="urn:microsoft.com/office/officeart/2005/8/layout/list1"/>
    <dgm:cxn modelId="{855D07C7-DACC-4961-8E11-7D4A74BBE136}" type="presParOf" srcId="{942FCCEA-8C1B-464B-A1D0-02A8324559FC}" destId="{2939D3D5-6615-4065-A0C7-BB5435943F24}" srcOrd="2" destOrd="0" presId="urn:microsoft.com/office/officeart/2005/8/layout/list1"/>
    <dgm:cxn modelId="{4756C488-95AC-48E1-A136-6F55BF654987}" type="presParOf" srcId="{942FCCEA-8C1B-464B-A1D0-02A8324559FC}" destId="{57852323-2387-48B9-8C02-85B3D38ACCFD}" srcOrd="3" destOrd="0" presId="urn:microsoft.com/office/officeart/2005/8/layout/list1"/>
    <dgm:cxn modelId="{BC8DB6C7-1640-4BF3-AE7C-171A92F40150}" type="presParOf" srcId="{942FCCEA-8C1B-464B-A1D0-02A8324559FC}" destId="{3CD228AF-E263-4525-9A57-1049FC6B5483}" srcOrd="4" destOrd="0" presId="urn:microsoft.com/office/officeart/2005/8/layout/list1"/>
    <dgm:cxn modelId="{D019F729-A357-44DE-A4AD-D376793D8465}" type="presParOf" srcId="{3CD228AF-E263-4525-9A57-1049FC6B5483}" destId="{195810AB-7C4D-4CC2-9957-B4960F690030}" srcOrd="0" destOrd="0" presId="urn:microsoft.com/office/officeart/2005/8/layout/list1"/>
    <dgm:cxn modelId="{4913F287-C086-41DE-A0DC-6859DA58D81A}" type="presParOf" srcId="{3CD228AF-E263-4525-9A57-1049FC6B5483}" destId="{E6840505-8565-4C63-BFD4-8A3EC6298817}" srcOrd="1" destOrd="0" presId="urn:microsoft.com/office/officeart/2005/8/layout/list1"/>
    <dgm:cxn modelId="{BD6E69CB-EE42-4149-B32C-217D97AD96C2}" type="presParOf" srcId="{942FCCEA-8C1B-464B-A1D0-02A8324559FC}" destId="{30FBF48C-7E71-40EA-85BC-167E4F4E81A6}" srcOrd="5" destOrd="0" presId="urn:microsoft.com/office/officeart/2005/8/layout/list1"/>
    <dgm:cxn modelId="{A3725137-08D8-459A-AF3E-5AFA06536F55}" type="presParOf" srcId="{942FCCEA-8C1B-464B-A1D0-02A8324559FC}" destId="{DA58987B-CD3E-4A17-80A4-D4F44C5CC6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692B-1D8B-4AE6-A531-F7273956772D}">
      <dsp:nvSpPr>
        <dsp:cNvPr id="0" name=""/>
        <dsp:cNvSpPr/>
      </dsp:nvSpPr>
      <dsp:spPr>
        <a:xfrm>
          <a:off x="0" y="79132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Results are consistent with intuition</a:t>
          </a:r>
        </a:p>
      </dsp:txBody>
      <dsp:txXfrm>
        <a:off x="30442" y="109574"/>
        <a:ext cx="10454716" cy="562726"/>
      </dsp:txXfrm>
    </dsp:sp>
    <dsp:sp modelId="{7DDCB562-7DF3-47C5-AC37-EB1AE79320CC}">
      <dsp:nvSpPr>
        <dsp:cNvPr id="0" name=""/>
        <dsp:cNvSpPr/>
      </dsp:nvSpPr>
      <dsp:spPr>
        <a:xfrm>
          <a:off x="0" y="702742"/>
          <a:ext cx="10515600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Most likely to spend time at home, work, or school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Less likely to go shopping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Even less likely to go on vacation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More likely to visit places they have been to before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702742"/>
        <a:ext cx="10515600" cy="1695330"/>
      </dsp:txXfrm>
    </dsp:sp>
    <dsp:sp modelId="{E03A2B90-401C-43AA-BB4F-E85007C9706A}">
      <dsp:nvSpPr>
        <dsp:cNvPr id="0" name=""/>
        <dsp:cNvSpPr/>
      </dsp:nvSpPr>
      <dsp:spPr>
        <a:xfrm>
          <a:off x="0" y="2398072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 collection might be biased</a:t>
          </a:r>
        </a:p>
      </dsp:txBody>
      <dsp:txXfrm>
        <a:off x="30442" y="2428514"/>
        <a:ext cx="10454716" cy="562726"/>
      </dsp:txXfrm>
    </dsp:sp>
    <dsp:sp modelId="{E75D29FE-5171-412D-8EFD-9ED5BBF53428}">
      <dsp:nvSpPr>
        <dsp:cNvPr id="0" name=""/>
        <dsp:cNvSpPr/>
      </dsp:nvSpPr>
      <dsp:spPr>
        <a:xfrm>
          <a:off x="0" y="3021682"/>
          <a:ext cx="105156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Inconsistent proximity of cell towers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More cell towers = more displacements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Someone in a city could move the same amount as someone in a rural area, but register more displacements</a:t>
          </a:r>
        </a:p>
      </dsp:txBody>
      <dsp:txXfrm>
        <a:off x="0" y="3021682"/>
        <a:ext cx="10515600" cy="129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D3D5-6615-4065-A0C7-BB5435943F24}">
      <dsp:nvSpPr>
        <dsp:cNvPr id="0" name=""/>
        <dsp:cNvSpPr/>
      </dsp:nvSpPr>
      <dsp:spPr>
        <a:xfrm>
          <a:off x="0" y="695947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EA4F3-D41B-448C-8694-AEAA5A48ABA1}">
      <dsp:nvSpPr>
        <dsp:cNvPr id="0" name=""/>
        <dsp:cNvSpPr/>
      </dsp:nvSpPr>
      <dsp:spPr>
        <a:xfrm>
          <a:off x="525780" y="35646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does precipitation affect human mobility?</a:t>
          </a:r>
        </a:p>
      </dsp:txBody>
      <dsp:txXfrm>
        <a:off x="558924" y="389611"/>
        <a:ext cx="7294632" cy="612672"/>
      </dsp:txXfrm>
    </dsp:sp>
    <dsp:sp modelId="{DA58987B-CD3E-4A17-80A4-D4F44C5CC6EE}">
      <dsp:nvSpPr>
        <dsp:cNvPr id="0" name=""/>
        <dsp:cNvSpPr/>
      </dsp:nvSpPr>
      <dsp:spPr>
        <a:xfrm>
          <a:off x="0" y="1739227"/>
          <a:ext cx="10515600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People will not go outside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People will stay at home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People will be less likely to go shopping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same probability of going to work and school</a:t>
          </a:r>
        </a:p>
      </dsp:txBody>
      <dsp:txXfrm>
        <a:off x="0" y="1739227"/>
        <a:ext cx="10515600" cy="2064825"/>
      </dsp:txXfrm>
    </dsp:sp>
    <dsp:sp modelId="{E6840505-8565-4C63-BFD4-8A3EC6298817}">
      <dsp:nvSpPr>
        <dsp:cNvPr id="0" name=""/>
        <dsp:cNvSpPr/>
      </dsp:nvSpPr>
      <dsp:spPr>
        <a:xfrm>
          <a:off x="525780" y="139974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Hypothesis: On rainy days,</a:t>
          </a:r>
        </a:p>
      </dsp:txBody>
      <dsp:txXfrm>
        <a:off x="558924" y="1432891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3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An-iso-</a:t>
            </a:r>
            <a:r>
              <a:rPr lang="en-US" dirty="0" err="1"/>
              <a:t>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3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1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2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Useless columns like location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1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07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9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46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8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8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 is radius of gyration – where they spent most of their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6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1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 of the cell tower that the user’s phone was connected to during a phone call/text</a:t>
            </a:r>
          </a:p>
          <a:p>
            <a:r>
              <a:rPr lang="en-US" dirty="0"/>
              <a:t>First dataset was for the actual study</a:t>
            </a:r>
          </a:p>
          <a:p>
            <a:r>
              <a:rPr lang="en-US" dirty="0"/>
              <a:t>Second dataset was to ensure that the first dataset wasn’t biased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cdo-web/datasets/GHCND/stations/GHCND:US1NYRN0013/detai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dc.noaa.gov/cdo-web/datasets/GHCND/stations/GHCND:US1NYRN0013/detail" TargetMode="External"/><Relationship Id="rId3" Type="http://schemas.openxmlformats.org/officeDocument/2006/relationships/hyperlink" Target="https://www.nature.com/articles/nature06958" TargetMode="External"/><Relationship Id="rId7" Type="http://schemas.openxmlformats.org/officeDocument/2006/relationships/hyperlink" Target="https://www.google.com/covid19/mobilit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tats.stackexchange.com/questions/208883/what-exactly-is-a-truncated-power-law-distribution" TargetMode="External"/><Relationship Id="rId5" Type="http://schemas.openxmlformats.org/officeDocument/2006/relationships/hyperlink" Target="https://en.wikipedia.org/wiki/L%C3%A9vy_flight" TargetMode="External"/><Relationship Id="rId4" Type="http://schemas.openxmlformats.org/officeDocument/2006/relationships/hyperlink" Target="https://en.wikipedia.org/wiki/L%C3%A9vy_distribution" TargetMode="External"/><Relationship Id="rId9" Type="http://schemas.openxmlformats.org/officeDocument/2006/relationships/hyperlink" Target="https://maps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Understanding individual human mobility patterns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Written by Marta C. Gonzalez, Cesar A. Hidalgo, and Albert-Laszlo </a:t>
            </a:r>
            <a:r>
              <a:rPr lang="en-US" sz="2800" dirty="0" err="1">
                <a:latin typeface="+mn-lt"/>
              </a:rPr>
              <a:t>Barabasi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Neha </a:t>
            </a:r>
            <a:r>
              <a:rPr lang="en-US" dirty="0" err="1"/>
              <a:t>deshpande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Individual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752057"/>
                <a:ext cx="5826487" cy="41898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Should the radius of gyration increase with time?</a:t>
                </a:r>
              </a:p>
              <a:p>
                <a:pPr lvl="1"/>
                <a:r>
                  <a:rPr lang="en-US" dirty="0"/>
                  <a:t>People are more likely to visit places they have not been to before</a:t>
                </a:r>
              </a:p>
              <a:p>
                <a:r>
                  <a:rPr lang="en-US" dirty="0"/>
                  <a:t>Individuals split into</a:t>
                </a:r>
              </a:p>
              <a:p>
                <a:pPr lvl="1"/>
                <a:r>
                  <a:rPr lang="en-US" dirty="0"/>
                  <a:t>small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&lt; 3 km)</a:t>
                </a:r>
              </a:p>
              <a:p>
                <a:pPr lvl="1"/>
                <a:r>
                  <a:rPr lang="en-US" dirty="0"/>
                  <a:t>medium (20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&lt; 30 km)</a:t>
                </a:r>
              </a:p>
              <a:p>
                <a:pPr lvl="1"/>
                <a:r>
                  <a:rPr lang="en-US" dirty="0"/>
                  <a:t>large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/>
                  <a:t>100 km)</a:t>
                </a:r>
              </a:p>
              <a:p>
                <a:r>
                  <a:rPr lang="en-US" dirty="0"/>
                  <a:t>Best fit model: logarithmic</a:t>
                </a:r>
              </a:p>
              <a:p>
                <a:r>
                  <a:rPr lang="en-US" dirty="0"/>
                  <a:t>Also modeled random walk and Levy flight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752057"/>
                <a:ext cx="5826487" cy="4189892"/>
              </a:xfrm>
              <a:blipFill>
                <a:blip r:embed="rId3"/>
                <a:stretch>
                  <a:fillRect l="-733" t="-727" r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A3DC6-066D-0935-BD84-B9B45B409C16}"/>
              </a:ext>
            </a:extLst>
          </p:cNvPr>
          <p:cNvSpPr/>
          <p:nvPr/>
        </p:nvSpPr>
        <p:spPr>
          <a:xfrm>
            <a:off x="6486677" y="5804877"/>
            <a:ext cx="478301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85C71EBE-8C9D-95CD-5177-84D9F512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3" b="50000"/>
          <a:stretch/>
        </p:blipFill>
        <p:spPr bwMode="auto">
          <a:xfrm>
            <a:off x="7258289" y="1110508"/>
            <a:ext cx="4093923" cy="4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C63F26-9066-5272-09A5-3A982F42A317}"/>
              </a:ext>
            </a:extLst>
          </p:cNvPr>
          <p:cNvSpPr/>
          <p:nvPr/>
        </p:nvSpPr>
        <p:spPr>
          <a:xfrm>
            <a:off x="11137285" y="1110508"/>
            <a:ext cx="433031" cy="269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7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Location Frequency Peaks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994" y="2302983"/>
            <a:ext cx="5476683" cy="4189892"/>
          </a:xfrm>
        </p:spPr>
        <p:txBody>
          <a:bodyPr>
            <a:normAutofit/>
          </a:bodyPr>
          <a:lstStyle/>
          <a:p>
            <a:r>
              <a:rPr lang="en-US" dirty="0"/>
              <a:t>Probability that a user returns to the same location repeatedly</a:t>
            </a:r>
          </a:p>
          <a:p>
            <a:r>
              <a:rPr lang="en-US" dirty="0"/>
              <a:t>Low probability of going somewhere new</a:t>
            </a:r>
          </a:p>
          <a:p>
            <a:pPr lvl="1"/>
            <a:r>
              <a:rPr lang="en-US" dirty="0"/>
              <a:t>Peak every 24 hours (i.e. at home)</a:t>
            </a:r>
          </a:p>
          <a:p>
            <a:r>
              <a:rPr lang="en-US" dirty="0"/>
              <a:t>Solid line is probability of returning to the same location with a random walk model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A3DC6-066D-0935-BD84-B9B45B409C16}"/>
              </a:ext>
            </a:extLst>
          </p:cNvPr>
          <p:cNvSpPr/>
          <p:nvPr/>
        </p:nvSpPr>
        <p:spPr>
          <a:xfrm>
            <a:off x="6486677" y="5804877"/>
            <a:ext cx="478301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85C71EBE-8C9D-95CD-5177-84D9F512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49886" r="50468" b="114"/>
          <a:stretch/>
        </p:blipFill>
        <p:spPr bwMode="auto">
          <a:xfrm>
            <a:off x="7723818" y="1652920"/>
            <a:ext cx="3967002" cy="4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7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Location Frequency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52057"/>
            <a:ext cx="5476683" cy="4189892"/>
          </a:xfrm>
        </p:spPr>
        <p:txBody>
          <a:bodyPr>
            <a:normAutofit/>
          </a:bodyPr>
          <a:lstStyle/>
          <a:p>
            <a:r>
              <a:rPr lang="en-US" dirty="0"/>
              <a:t>Probability of returning to the same location regardless of time</a:t>
            </a:r>
          </a:p>
          <a:p>
            <a:r>
              <a:rPr lang="en-US" dirty="0"/>
              <a:t>P(L) = 1/L, with L being the rank of the location</a:t>
            </a:r>
          </a:p>
          <a:p>
            <a:pPr lvl="1"/>
            <a:r>
              <a:rPr lang="en-US" dirty="0"/>
              <a:t>Rank 1: where they spend most time</a:t>
            </a:r>
          </a:p>
          <a:p>
            <a:pPr lvl="1"/>
            <a:r>
              <a:rPr lang="en-US" dirty="0"/>
              <a:t>High probability of returning to somewhere they spend a lot of time</a:t>
            </a:r>
          </a:p>
          <a:p>
            <a:pPr lvl="1"/>
            <a:r>
              <a:rPr lang="en-US" dirty="0"/>
              <a:t>Low probability of returning to a place they don’t spend a lot of time</a:t>
            </a:r>
          </a:p>
          <a:p>
            <a:r>
              <a:rPr lang="en-US" dirty="0"/>
              <a:t>Logarithmic</a:t>
            </a:r>
          </a:p>
          <a:p>
            <a:pPr lvl="1"/>
            <a:r>
              <a:rPr lang="en-US" dirty="0"/>
              <a:t>Axes are logarithmic, so model looks like a straight line</a:t>
            </a:r>
          </a:p>
          <a:p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A3DC6-066D-0935-BD84-B9B45B409C16}"/>
              </a:ext>
            </a:extLst>
          </p:cNvPr>
          <p:cNvSpPr/>
          <p:nvPr/>
        </p:nvSpPr>
        <p:spPr>
          <a:xfrm>
            <a:off x="6486677" y="5804877"/>
            <a:ext cx="478301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85C71EBE-8C9D-95CD-5177-84D9F512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t="49886" r="89" b="114"/>
          <a:stretch/>
        </p:blipFill>
        <p:spPr bwMode="auto">
          <a:xfrm>
            <a:off x="7723818" y="1652920"/>
            <a:ext cx="3967002" cy="4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0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3">
            <a:extLst>
              <a:ext uri="{FF2B5EF4-FFF2-40B4-BE49-F238E27FC236}">
                <a16:creationId xmlns:a16="http://schemas.microsoft.com/office/drawing/2014/main" id="{AD2F8343-FA0A-63DD-36B3-4AC90DFB7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5"/>
          <a:stretch/>
        </p:blipFill>
        <p:spPr bwMode="auto">
          <a:xfrm>
            <a:off x="4742107" y="2105089"/>
            <a:ext cx="6989763" cy="41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Shape of Human Trajectories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52057"/>
            <a:ext cx="3795169" cy="4440088"/>
          </a:xfrm>
        </p:spPr>
        <p:txBody>
          <a:bodyPr>
            <a:normAutofit/>
          </a:bodyPr>
          <a:lstStyle/>
          <a:p>
            <a:r>
              <a:rPr lang="en-US" dirty="0"/>
              <a:t>What is the probability of a user being at a specific (</a:t>
            </a:r>
            <a:r>
              <a:rPr lang="en-US" dirty="0" err="1"/>
              <a:t>x,y</a:t>
            </a:r>
            <a:r>
              <a:rPr lang="en-US" dirty="0"/>
              <a:t>) position?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“spatial anisotropy” (density is not circular)</a:t>
            </a:r>
          </a:p>
          <a:p>
            <a:r>
              <a:rPr lang="en-US" dirty="0"/>
              <a:t>anisotropy ratio S ≡ </a:t>
            </a:r>
            <a:r>
              <a:rPr lang="el-GR" dirty="0"/>
              <a:t>σ</a:t>
            </a:r>
            <a:r>
              <a:rPr lang="en-US" dirty="0"/>
              <a:t>y/</a:t>
            </a:r>
            <a:r>
              <a:rPr lang="el-GR" dirty="0"/>
              <a:t>σ</a:t>
            </a:r>
            <a:r>
              <a:rPr lang="en-US" dirty="0"/>
              <a:t>x</a:t>
            </a:r>
          </a:p>
          <a:p>
            <a:pPr lvl="1"/>
            <a:r>
              <a:rPr lang="el-GR" dirty="0"/>
              <a:t>σ</a:t>
            </a:r>
            <a:r>
              <a:rPr lang="en-US" dirty="0"/>
              <a:t> is standard deviation</a:t>
            </a:r>
          </a:p>
          <a:p>
            <a:pPr lvl="1"/>
            <a:r>
              <a:rPr lang="en-US" dirty="0"/>
              <a:t>How “circular” is the data?</a:t>
            </a:r>
          </a:p>
          <a:p>
            <a:r>
              <a:rPr lang="en-US" dirty="0"/>
              <a:t>Rescaled distribution using standard deviation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Shape of Human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752057"/>
                <a:ext cx="4329081" cy="4189892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S ratio decreases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 = </a:t>
                </a:r>
                <a:r>
                  <a:rPr lang="el-GR" dirty="0"/>
                  <a:t>σ</a:t>
                </a:r>
                <a:r>
                  <a:rPr lang="en-US" dirty="0"/>
                  <a:t>y/</a:t>
                </a:r>
                <a:r>
                  <a:rPr lang="el-GR" dirty="0"/>
                  <a:t>σ</a:t>
                </a:r>
                <a:r>
                  <a:rPr lang="en-US" dirty="0"/>
                  <a:t>x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l-GR" dirty="0"/>
                          <m:t>η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:r>
                  <a:rPr lang="el-GR" dirty="0"/>
                  <a:t>η </a:t>
                </a:r>
                <a:r>
                  <a:rPr lang="en-US" dirty="0"/>
                  <a:t>= 0.12</a:t>
                </a:r>
              </a:p>
              <a:p>
                <a:r>
                  <a:rPr lang="el-GR" dirty="0"/>
                  <a:t>η</a:t>
                </a:r>
                <a:r>
                  <a:rPr lang="en-US" dirty="0"/>
                  <a:t> is small</a:t>
                </a:r>
              </a:p>
              <a:p>
                <a:pPr lvl="1"/>
                <a:r>
                  <a:rPr lang="en-US" dirty="0"/>
                  <a:t>Not enough (or biased) data?</a:t>
                </a:r>
              </a:p>
              <a:p>
                <a:pPr lvl="1"/>
                <a:r>
                  <a:rPr lang="en-US" dirty="0"/>
                  <a:t>Is this really a good model?</a:t>
                </a:r>
              </a:p>
              <a:p>
                <a:pPr lvl="1"/>
                <a:r>
                  <a:rPr lang="en-US" dirty="0"/>
                  <a:t>Other models might be better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752057"/>
                <a:ext cx="4329081" cy="4189892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Figure 3">
            <a:extLst>
              <a:ext uri="{FF2B5EF4-FFF2-40B4-BE49-F238E27FC236}">
                <a16:creationId xmlns:a16="http://schemas.microsoft.com/office/drawing/2014/main" id="{91C3DDCD-FF2B-D726-3696-8A2D4DD59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61117" r="51284" b="68"/>
          <a:stretch/>
        </p:blipFill>
        <p:spPr bwMode="auto">
          <a:xfrm>
            <a:off x="6755014" y="1801152"/>
            <a:ext cx="4015267" cy="31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5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+mn-lt"/>
              </a:rPr>
              <a:t>Evaluation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11/14/2022</a:t>
            </a:r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individual human mobility patterns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D3EDD022-7B7B-4128-3FFF-061BECAC3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52132"/>
              </p:ext>
            </p:extLst>
          </p:nvPr>
        </p:nvGraphicFramePr>
        <p:xfrm>
          <a:off x="838200" y="1779705"/>
          <a:ext cx="10515600" cy="439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66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+mn-lt"/>
              </a:rPr>
              <a:t>Experiment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11/14/2022</a:t>
            </a:r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individual human mobility patterns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2824D1A-C7A1-F693-5F06-85D0BE542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79071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 descr="Rain">
            <a:extLst>
              <a:ext uri="{FF2B5EF4-FFF2-40B4-BE49-F238E27FC236}">
                <a16:creationId xmlns:a16="http://schemas.microsoft.com/office/drawing/2014/main" id="{7960A919-BDCB-5B13-30D9-7F86D57393E5}"/>
              </a:ext>
            </a:extLst>
          </p:cNvPr>
          <p:cNvSpPr/>
          <p:nvPr/>
        </p:nvSpPr>
        <p:spPr>
          <a:xfrm>
            <a:off x="7448583" y="499679"/>
            <a:ext cx="1512000" cy="1512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 descr="Umbrella">
            <a:extLst>
              <a:ext uri="{FF2B5EF4-FFF2-40B4-BE49-F238E27FC236}">
                <a16:creationId xmlns:a16="http://schemas.microsoft.com/office/drawing/2014/main" id="{A97660A6-5F05-EFF0-71B7-89DBBD8F3E99}"/>
              </a:ext>
            </a:extLst>
          </p:cNvPr>
          <p:cNvSpPr/>
          <p:nvPr/>
        </p:nvSpPr>
        <p:spPr>
          <a:xfrm>
            <a:off x="9945951" y="499680"/>
            <a:ext cx="1512000" cy="1512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7729C800-D97B-3350-FADB-E19A2580F12F}"/>
              </a:ext>
            </a:extLst>
          </p:cNvPr>
          <p:cNvSpPr/>
          <p:nvPr/>
        </p:nvSpPr>
        <p:spPr>
          <a:xfrm>
            <a:off x="5151824" y="591723"/>
            <a:ext cx="1311391" cy="13113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Google Mobility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00596"/>
            <a:ext cx="10514013" cy="418989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https://www.google.com/covid19/mobility/</a:t>
            </a:r>
            <a:endParaRPr lang="en-US" dirty="0"/>
          </a:p>
          <a:p>
            <a:r>
              <a:rPr lang="en-US" dirty="0"/>
              <a:t>Breaks up into countries, states, and counties – Rensselaer County</a:t>
            </a:r>
          </a:p>
          <a:p>
            <a:r>
              <a:rPr lang="en-US" dirty="0"/>
              <a:t>Splits up into different categories: Grocery &amp; pharmacy, Parks, Transit stations, Retail &amp; recreation, Residential, Workplaces</a:t>
            </a:r>
          </a:p>
          <a:p>
            <a:r>
              <a:rPr lang="en-US" dirty="0"/>
              <a:t>Measured in percent change from baseline for that day of the week</a:t>
            </a:r>
          </a:p>
          <a:p>
            <a:pPr lvl="1"/>
            <a:r>
              <a:rPr lang="en-US" dirty="0"/>
              <a:t>Baseline was in 5 weeks of 2020 before the quarantine officially started: Jan 3 - Feb 6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2411C03-E2D0-458E-C0FE-296E16B00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38609"/>
              </p:ext>
            </p:extLst>
          </p:nvPr>
        </p:nvGraphicFramePr>
        <p:xfrm>
          <a:off x="226043" y="4577985"/>
          <a:ext cx="11739913" cy="152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652">
                  <a:extLst>
                    <a:ext uri="{9D8B030D-6E8A-4147-A177-3AD203B41FA5}">
                      <a16:colId xmlns:a16="http://schemas.microsoft.com/office/drawing/2014/main" val="1243769692"/>
                    </a:ext>
                  </a:extLst>
                </a:gridCol>
                <a:gridCol w="1849257">
                  <a:extLst>
                    <a:ext uri="{9D8B030D-6E8A-4147-A177-3AD203B41FA5}">
                      <a16:colId xmlns:a16="http://schemas.microsoft.com/office/drawing/2014/main" val="2574671167"/>
                    </a:ext>
                  </a:extLst>
                </a:gridCol>
                <a:gridCol w="1712198">
                  <a:extLst>
                    <a:ext uri="{9D8B030D-6E8A-4147-A177-3AD203B41FA5}">
                      <a16:colId xmlns:a16="http://schemas.microsoft.com/office/drawing/2014/main" val="1366666712"/>
                    </a:ext>
                  </a:extLst>
                </a:gridCol>
                <a:gridCol w="1675378">
                  <a:extLst>
                    <a:ext uri="{9D8B030D-6E8A-4147-A177-3AD203B41FA5}">
                      <a16:colId xmlns:a16="http://schemas.microsoft.com/office/drawing/2014/main" val="2469408288"/>
                    </a:ext>
                  </a:extLst>
                </a:gridCol>
                <a:gridCol w="1307162">
                  <a:extLst>
                    <a:ext uri="{9D8B030D-6E8A-4147-A177-3AD203B41FA5}">
                      <a16:colId xmlns:a16="http://schemas.microsoft.com/office/drawing/2014/main" val="1600225228"/>
                    </a:ext>
                  </a:extLst>
                </a:gridCol>
                <a:gridCol w="3239266">
                  <a:extLst>
                    <a:ext uri="{9D8B030D-6E8A-4147-A177-3AD203B41FA5}">
                      <a16:colId xmlns:a16="http://schemas.microsoft.com/office/drawing/2014/main" val="1236043677"/>
                    </a:ext>
                  </a:extLst>
                </a:gridCol>
              </a:tblGrid>
              <a:tr h="882824">
                <a:tc>
                  <a:txBody>
                    <a:bodyPr/>
                    <a:lstStyle/>
                    <a:p>
                      <a:r>
                        <a:rPr lang="en-US" dirty="0" err="1"/>
                        <a:t>country_region_code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country_region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sub_region_1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sub_region_2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retail_and_recreation_percent_change_from_baseline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13912"/>
                  </a:ext>
                </a:extLst>
              </a:tr>
              <a:tr h="590187">
                <a:tc>
                  <a:txBody>
                    <a:bodyPr/>
                    <a:lstStyle/>
                    <a:p>
                      <a:r>
                        <a:rPr lang="en-US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Rensselaer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3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7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Weather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1253"/>
            <a:ext cx="5781942" cy="355634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https://www.ncdc.noaa.gov/cdo-web/datasets/GHCND/stations/GHCND:US1NYRN0013/detail</a:t>
            </a:r>
            <a:endParaRPr lang="en-US" dirty="0"/>
          </a:p>
          <a:p>
            <a:r>
              <a:rPr lang="en-US" dirty="0"/>
              <a:t>National Oceanic and Atmospheric Administration (NOAA) keeps track of weather based on the weather station</a:t>
            </a:r>
          </a:p>
          <a:p>
            <a:r>
              <a:rPr lang="en-US" dirty="0"/>
              <a:t>Troy 6.9 NE</a:t>
            </a:r>
          </a:p>
          <a:p>
            <a:r>
              <a:rPr lang="en-US" dirty="0"/>
              <a:t>Latitude, longitude, elevation, etc.</a:t>
            </a:r>
          </a:p>
          <a:p>
            <a:r>
              <a:rPr lang="en-US" dirty="0"/>
              <a:t>Inches of precipitation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827E59E-9188-CDEE-57F5-12E4D9AC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3056"/>
              </p:ext>
            </p:extLst>
          </p:nvPr>
        </p:nvGraphicFramePr>
        <p:xfrm>
          <a:off x="504761" y="5097463"/>
          <a:ext cx="11351754" cy="114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21">
                  <a:extLst>
                    <a:ext uri="{9D8B030D-6E8A-4147-A177-3AD203B41FA5}">
                      <a16:colId xmlns:a16="http://schemas.microsoft.com/office/drawing/2014/main" val="1243769692"/>
                    </a:ext>
                  </a:extLst>
                </a:gridCol>
                <a:gridCol w="2661248">
                  <a:extLst>
                    <a:ext uri="{9D8B030D-6E8A-4147-A177-3AD203B41FA5}">
                      <a16:colId xmlns:a16="http://schemas.microsoft.com/office/drawing/2014/main" val="2574671167"/>
                    </a:ext>
                  </a:extLst>
                </a:gridCol>
                <a:gridCol w="1822663">
                  <a:extLst>
                    <a:ext uri="{9D8B030D-6E8A-4147-A177-3AD203B41FA5}">
                      <a16:colId xmlns:a16="http://schemas.microsoft.com/office/drawing/2014/main" val="1366666712"/>
                    </a:ext>
                  </a:extLst>
                </a:gridCol>
                <a:gridCol w="1791978">
                  <a:extLst>
                    <a:ext uri="{9D8B030D-6E8A-4147-A177-3AD203B41FA5}">
                      <a16:colId xmlns:a16="http://schemas.microsoft.com/office/drawing/2014/main" val="3803092933"/>
                    </a:ext>
                  </a:extLst>
                </a:gridCol>
                <a:gridCol w="1332901">
                  <a:extLst>
                    <a:ext uri="{9D8B030D-6E8A-4147-A177-3AD203B41FA5}">
                      <a16:colId xmlns:a16="http://schemas.microsoft.com/office/drawing/2014/main" val="2469408288"/>
                    </a:ext>
                  </a:extLst>
                </a:gridCol>
                <a:gridCol w="1600543">
                  <a:extLst>
                    <a:ext uri="{9D8B030D-6E8A-4147-A177-3AD203B41FA5}">
                      <a16:colId xmlns:a16="http://schemas.microsoft.com/office/drawing/2014/main" val="1600225228"/>
                    </a:ext>
                  </a:extLst>
                </a:gridCol>
              </a:tblGrid>
              <a:tr h="684209">
                <a:tc>
                  <a:txBody>
                    <a:bodyPr/>
                    <a:lstStyle/>
                    <a:p>
                      <a:r>
                        <a:rPr lang="en-US" dirty="0"/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PRCP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13912"/>
                  </a:ext>
                </a:extLst>
              </a:tr>
              <a:tr h="457409">
                <a:tc>
                  <a:txBody>
                    <a:bodyPr/>
                    <a:lstStyle/>
                    <a:p>
                      <a:r>
                        <a:rPr lang="en-US" dirty="0"/>
                        <a:t>US1NYRN0013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TROY 6.9 NE, NY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42.79035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-73.56226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1/4/2020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3368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6B3F7D4-3099-EC2F-AB1B-27ACF48BB0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68" b="1662"/>
          <a:stretch/>
        </p:blipFill>
        <p:spPr>
          <a:xfrm>
            <a:off x="8272558" y="365125"/>
            <a:ext cx="3540998" cy="4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Data Preprocessing and Experiment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00596"/>
            <a:ext cx="9844837" cy="4189892"/>
          </a:xfrm>
        </p:spPr>
        <p:txBody>
          <a:bodyPr/>
          <a:lstStyle/>
          <a:p>
            <a:r>
              <a:rPr lang="en-US" dirty="0"/>
              <a:t>Google Mobility dataset</a:t>
            </a:r>
          </a:p>
          <a:p>
            <a:pPr lvl="1"/>
            <a:r>
              <a:rPr lang="en-US" dirty="0"/>
              <a:t>Keep only the date and percent changes columns</a:t>
            </a:r>
          </a:p>
          <a:p>
            <a:pPr lvl="1"/>
            <a:r>
              <a:rPr lang="en-US" dirty="0"/>
              <a:t>Keep only rows where data was collected in Rensselaer County in 2020</a:t>
            </a:r>
          </a:p>
          <a:p>
            <a:r>
              <a:rPr lang="en-US" dirty="0"/>
              <a:t>Weather dataset:</a:t>
            </a:r>
          </a:p>
          <a:p>
            <a:pPr lvl="1"/>
            <a:r>
              <a:rPr lang="en-US" dirty="0"/>
              <a:t>Keep only date and inches of precipitation</a:t>
            </a:r>
          </a:p>
          <a:p>
            <a:r>
              <a:rPr lang="en-US" dirty="0"/>
              <a:t>Inner join the two datasets on the date (pandas </a:t>
            </a:r>
            <a:r>
              <a:rPr lang="en-US" dirty="0" err="1"/>
              <a:t>DataFrame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Inner join removes “baseline” dates</a:t>
            </a:r>
          </a:p>
          <a:p>
            <a:r>
              <a:rPr lang="en-US" dirty="0"/>
              <a:t>Split up into two subsets</a:t>
            </a:r>
          </a:p>
          <a:p>
            <a:pPr lvl="1"/>
            <a:r>
              <a:rPr lang="en-US" dirty="0"/>
              <a:t>Inches of precipitation == 0</a:t>
            </a:r>
          </a:p>
          <a:p>
            <a:pPr lvl="1"/>
            <a:r>
              <a:rPr lang="en-US" dirty="0"/>
              <a:t>Inches of precipitation != 0</a:t>
            </a:r>
          </a:p>
          <a:p>
            <a:r>
              <a:rPr lang="en-US" dirty="0"/>
              <a:t>Graph the two subsets in a bar graph (Matplotlib)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9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+mn-lt"/>
              </a:rPr>
              <a:t>Overview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individual human mobility patterns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DA1F728-E944-727A-C7E5-2C33752CD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Methods and Results</a:t>
            </a:r>
          </a:p>
          <a:p>
            <a:pPr marL="971550" lvl="1" indent="-285750"/>
            <a:r>
              <a:rPr lang="en-US" sz="1800" dirty="0"/>
              <a:t>Displacement Distribution</a:t>
            </a:r>
          </a:p>
          <a:p>
            <a:pPr marL="971550" lvl="1" indent="-285750"/>
            <a:r>
              <a:rPr lang="en-US" sz="1800" dirty="0"/>
              <a:t>Radius of Gyration</a:t>
            </a:r>
          </a:p>
          <a:p>
            <a:pPr marL="971550" lvl="1" indent="-285750"/>
            <a:r>
              <a:rPr lang="en-US" sz="1800" dirty="0"/>
              <a:t>Shape of Individual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</a:t>
            </a:r>
          </a:p>
          <a:p>
            <a:pPr marL="971550" lvl="1" indent="-285750"/>
            <a:r>
              <a:rPr lang="en-US" sz="1800" dirty="0"/>
              <a:t>Datasets</a:t>
            </a:r>
          </a:p>
          <a:p>
            <a:pPr marL="971550" lvl="1" indent="-285750"/>
            <a:r>
              <a:rPr lang="en-US" sz="1800" dirty="0"/>
              <a:t>Methods</a:t>
            </a:r>
          </a:p>
          <a:p>
            <a:pPr marL="971550" lvl="1" indent="-285750"/>
            <a:r>
              <a:rPr lang="en-US" sz="18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7546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Experiment Result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0595"/>
            <a:ext cx="4210892" cy="4418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Percent change is consistently lower during rain for all categories except Residential</a:t>
            </a:r>
          </a:p>
          <a:p>
            <a:r>
              <a:rPr lang="en-US" dirty="0"/>
              <a:t>Significant difference for Parks</a:t>
            </a:r>
          </a:p>
          <a:p>
            <a:r>
              <a:rPr lang="en-US" dirty="0"/>
              <a:t>Not much difference in Grocery, which is essential</a:t>
            </a:r>
          </a:p>
          <a:p>
            <a:r>
              <a:rPr lang="en-US" dirty="0"/>
              <a:t>Unexpected: lower during rain for transit stations</a:t>
            </a:r>
          </a:p>
          <a:p>
            <a:pPr lvl="1"/>
            <a:r>
              <a:rPr lang="en-US" dirty="0"/>
              <a:t>Public transit is better than walking in the rain?</a:t>
            </a:r>
          </a:p>
          <a:p>
            <a:pPr lvl="1"/>
            <a:r>
              <a:rPr lang="en-US" dirty="0"/>
              <a:t>Prefer to drive themselves?</a:t>
            </a:r>
          </a:p>
          <a:p>
            <a:pPr lvl="1"/>
            <a:r>
              <a:rPr lang="en-US" dirty="0"/>
              <a:t>Data is during quarantine – option to work from home</a:t>
            </a:r>
          </a:p>
          <a:p>
            <a:r>
              <a:rPr lang="en-US" dirty="0"/>
              <a:t>How would this be different in non-quarantine times?</a:t>
            </a:r>
          </a:p>
          <a:p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9D2EC21D-C328-398A-3B78-6DCA22C7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55" y="1545563"/>
            <a:ext cx="6675133" cy="41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00596"/>
            <a:ext cx="9844837" cy="4189892"/>
          </a:xfrm>
        </p:spPr>
        <p:txBody>
          <a:bodyPr/>
          <a:lstStyle/>
          <a:p>
            <a:r>
              <a:rPr lang="en-US" dirty="0"/>
              <a:t>Phone’s GPS location (latitude, longitude) instead of cell tower</a:t>
            </a:r>
          </a:p>
          <a:p>
            <a:r>
              <a:rPr lang="en-US" dirty="0"/>
              <a:t>Work on modeling individual human trajectory shape</a:t>
            </a:r>
          </a:p>
          <a:p>
            <a:pPr lvl="1"/>
            <a:r>
              <a:rPr lang="en-US" dirty="0"/>
              <a:t>Probability distribution of location</a:t>
            </a:r>
          </a:p>
          <a:p>
            <a:r>
              <a:rPr lang="en-US" dirty="0"/>
              <a:t>Compare human mobility in pre-quarantine, quarantine, and post-quarantine times</a:t>
            </a:r>
          </a:p>
          <a:p>
            <a:pPr lvl="1"/>
            <a:r>
              <a:rPr lang="en-US" dirty="0"/>
              <a:t>Google Mobility dataset doesn’t have anything before Feb 2020 or after October 2022</a:t>
            </a:r>
          </a:p>
          <a:p>
            <a:r>
              <a:rPr lang="en-US" dirty="0"/>
              <a:t>How will these results impact the real world?</a:t>
            </a:r>
          </a:p>
          <a:p>
            <a:pPr lvl="1"/>
            <a:r>
              <a:rPr lang="en-US" dirty="0"/>
              <a:t>Make existing cities more efficient</a:t>
            </a:r>
          </a:p>
          <a:p>
            <a:pPr lvl="1"/>
            <a:r>
              <a:rPr lang="en-US" dirty="0"/>
              <a:t>Planning new cities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Works cited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00596"/>
            <a:ext cx="9844837" cy="4189892"/>
          </a:xfrm>
        </p:spPr>
        <p:txBody>
          <a:bodyPr>
            <a:normAutofit/>
          </a:bodyPr>
          <a:lstStyle/>
          <a:p>
            <a:r>
              <a:rPr lang="en-US" dirty="0"/>
              <a:t>Paper: </a:t>
            </a:r>
            <a:r>
              <a:rPr lang="en-US" dirty="0">
                <a:hlinkClick r:id="rId3"/>
              </a:rPr>
              <a:t>https://www.nature.com/articles/nature06958</a:t>
            </a:r>
            <a:endParaRPr lang="en-US" dirty="0"/>
          </a:p>
          <a:p>
            <a:r>
              <a:rPr lang="en-US" dirty="0"/>
              <a:t>Image: </a:t>
            </a:r>
            <a:r>
              <a:rPr lang="en-US" dirty="0">
                <a:hlinkClick r:id="rId4"/>
              </a:rPr>
              <a:t>https://en.wikipedia.org/wiki/L%C3%A9vy_distribution</a:t>
            </a:r>
            <a:endParaRPr lang="en-US" dirty="0"/>
          </a:p>
          <a:p>
            <a:r>
              <a:rPr lang="en-US" dirty="0"/>
              <a:t>Image: </a:t>
            </a:r>
            <a:r>
              <a:rPr lang="en-US" dirty="0">
                <a:hlinkClick r:id="rId5"/>
              </a:rPr>
              <a:t>https://en.wikipedia.org/wiki/L%C3%A9vy_flight</a:t>
            </a:r>
            <a:endParaRPr lang="en-US" dirty="0"/>
          </a:p>
          <a:p>
            <a:r>
              <a:rPr lang="en-US" dirty="0">
                <a:hlinkClick r:id="rId6"/>
              </a:rPr>
              <a:t>https://stats.stackexchange.com/questions/208883/what-exactly-is-a-truncated-power-law-distribution</a:t>
            </a:r>
            <a:endParaRPr lang="en-US" dirty="0"/>
          </a:p>
          <a:p>
            <a:r>
              <a:rPr lang="en-US" dirty="0"/>
              <a:t>Google Mobility dataset: Google LLC "Google COVID-19 Community Mobility Reports". </a:t>
            </a:r>
            <a:r>
              <a:rPr lang="en-US" dirty="0">
                <a:hlinkClick r:id="rId7"/>
              </a:rPr>
              <a:t>https://www.google.com/covid19/mobility/</a:t>
            </a:r>
            <a:r>
              <a:rPr lang="en-US" dirty="0"/>
              <a:t> Accessed: Nov 8 2022.</a:t>
            </a:r>
          </a:p>
          <a:p>
            <a:r>
              <a:rPr lang="en-US" dirty="0"/>
              <a:t>Precipitation dataset </a:t>
            </a:r>
            <a:r>
              <a:rPr lang="en-US" dirty="0">
                <a:hlinkClick r:id="rId8"/>
              </a:rPr>
              <a:t>https://www.ncdc.noaa.gov/cdo-web/datasets/GHCND/stations/GHCND:US1NYRN0013/detail</a:t>
            </a:r>
            <a:endParaRPr lang="en-US" dirty="0"/>
          </a:p>
          <a:p>
            <a:r>
              <a:rPr lang="en-US" dirty="0"/>
              <a:t>Rensselaer County map: </a:t>
            </a:r>
            <a:r>
              <a:rPr lang="en-US" dirty="0">
                <a:hlinkClick r:id="rId9"/>
              </a:rPr>
              <a:t>https://maps.google.com/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Previous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0063"/>
            <a:ext cx="4937760" cy="950976"/>
          </a:xfrm>
        </p:spPr>
        <p:txBody>
          <a:bodyPr/>
          <a:lstStyle/>
          <a:p>
            <a:r>
              <a:rPr lang="en-US" dirty="0"/>
              <a:t>Bank 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5631"/>
            <a:ext cx="4937760" cy="3063240"/>
          </a:xfrm>
        </p:spPr>
        <p:txBody>
          <a:bodyPr>
            <a:normAutofit/>
          </a:bodyPr>
          <a:lstStyle/>
          <a:p>
            <a:r>
              <a:rPr lang="en-US" dirty="0"/>
              <a:t>Keep track of bank note sightings</a:t>
            </a:r>
          </a:p>
          <a:p>
            <a:r>
              <a:rPr lang="en-US" dirty="0"/>
              <a:t>500,000 bank notes</a:t>
            </a:r>
          </a:p>
          <a:p>
            <a:r>
              <a:rPr lang="en-US" dirty="0"/>
              <a:t>Fat-tailed (skewed) displacement</a:t>
            </a:r>
          </a:p>
          <a:p>
            <a:r>
              <a:rPr lang="en-US" dirty="0"/>
              <a:t>Levy flight distribution,</a:t>
            </a:r>
            <a:r>
              <a:rPr lang="el-GR" dirty="0">
                <a:cs typeface="Courier New" panose="02070309020205020404" pitchFamily="49" charset="0"/>
              </a:rPr>
              <a:t> β</a:t>
            </a:r>
            <a:r>
              <a:rPr lang="en-US" dirty="0">
                <a:cs typeface="Courier New" panose="02070309020205020404" pitchFamily="49" charset="0"/>
              </a:rPr>
              <a:t> = 1.59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Population</a:t>
            </a:r>
            <a:r>
              <a:rPr lang="en-US" dirty="0"/>
              <a:t> mobility, not </a:t>
            </a:r>
            <a:r>
              <a:rPr lang="en-US" i="1" dirty="0"/>
              <a:t>individual</a:t>
            </a:r>
            <a:r>
              <a:rPr lang="en-US" dirty="0"/>
              <a:t> movement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83021-5261-4534-AFFC-8C3A397A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760063"/>
            <a:ext cx="4937760" cy="950976"/>
          </a:xfrm>
        </p:spPr>
        <p:txBody>
          <a:bodyPr/>
          <a:lstStyle/>
          <a:p>
            <a:r>
              <a:rPr lang="en-US" dirty="0"/>
              <a:t>Animals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875631"/>
            <a:ext cx="4937760" cy="3063240"/>
          </a:xfrm>
        </p:spPr>
        <p:txBody>
          <a:bodyPr>
            <a:normAutofit/>
          </a:bodyPr>
          <a:lstStyle/>
          <a:p>
            <a:r>
              <a:rPr lang="en-US" dirty="0"/>
              <a:t>Albatrosses</a:t>
            </a:r>
          </a:p>
          <a:p>
            <a:r>
              <a:rPr lang="en-US" dirty="0"/>
              <a:t>Monkeys</a:t>
            </a:r>
          </a:p>
          <a:p>
            <a:r>
              <a:rPr lang="en-US" dirty="0"/>
              <a:t>Marine predators</a:t>
            </a:r>
          </a:p>
          <a:p>
            <a:r>
              <a:rPr lang="en-US" dirty="0"/>
              <a:t>Levy flight distribution,</a:t>
            </a:r>
            <a:r>
              <a:rPr lang="el-GR" dirty="0">
                <a:cs typeface="Courier New" panose="02070309020205020404" pitchFamily="49" charset="0"/>
              </a:rPr>
              <a:t> β</a:t>
            </a:r>
            <a:r>
              <a:rPr lang="en-US" dirty="0">
                <a:cs typeface="Courier New" panose="02070309020205020404" pitchFamily="49" charset="0"/>
              </a:rPr>
              <a:t> &lt; 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273C0B-E46B-9EEE-D0A9-54B8187D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98" y="4832765"/>
            <a:ext cx="235300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Levy Flight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039"/>
            <a:ext cx="4937760" cy="950976"/>
          </a:xfrm>
        </p:spPr>
        <p:txBody>
          <a:bodyPr/>
          <a:lstStyle/>
          <a:p>
            <a:r>
              <a:rPr lang="en-US" dirty="0"/>
              <a:t>Levy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8607"/>
            <a:ext cx="4937760" cy="3063240"/>
          </a:xfrm>
        </p:spPr>
        <p:txBody>
          <a:bodyPr/>
          <a:lstStyle/>
          <a:p>
            <a:r>
              <a:rPr lang="en-US" dirty="0"/>
              <a:t>High probability of low step size</a:t>
            </a:r>
          </a:p>
          <a:p>
            <a:r>
              <a:rPr lang="en-US" dirty="0"/>
              <a:t>Low probability of high step size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83021-5261-4534-AFFC-8C3A397A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9136" y="1463039"/>
            <a:ext cx="4937760" cy="950976"/>
          </a:xfrm>
        </p:spPr>
        <p:txBody>
          <a:bodyPr/>
          <a:lstStyle/>
          <a:p>
            <a:r>
              <a:rPr lang="en-US" dirty="0"/>
              <a:t>Levy Flight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9136" y="2578607"/>
            <a:ext cx="4937760" cy="3063240"/>
          </a:xfrm>
        </p:spPr>
        <p:txBody>
          <a:bodyPr/>
          <a:lstStyle/>
          <a:p>
            <a:r>
              <a:rPr lang="en-US" dirty="0"/>
              <a:t>Random walk, step size follows Levy distribution</a:t>
            </a:r>
          </a:p>
          <a:p>
            <a:r>
              <a:rPr lang="en-US" dirty="0"/>
              <a:t>(Turning angle is uniformly distributed)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Levy distribution PDF">
            <a:extLst>
              <a:ext uri="{FF2B5EF4-FFF2-40B4-BE49-F238E27FC236}">
                <a16:creationId xmlns:a16="http://schemas.microsoft.com/office/drawing/2014/main" id="{4F655316-64E6-2947-0B48-49FFA508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93" y="3429000"/>
            <a:ext cx="2743201" cy="27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4DCAECF-5F81-AADA-B33A-1C9F1B98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59" y="3643621"/>
            <a:ext cx="2807800" cy="27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3DF72-3F12-C234-8F44-802DD686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528" y="151819"/>
            <a:ext cx="4477375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2780"/>
            <a:ext cx="4937760" cy="950976"/>
          </a:xfrm>
        </p:spPr>
        <p:txBody>
          <a:bodyPr/>
          <a:lstStyle/>
          <a:p>
            <a:r>
              <a:rPr lang="en-US" dirty="0"/>
              <a:t>What was the study?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8348"/>
            <a:ext cx="4937760" cy="3494482"/>
          </a:xfrm>
        </p:spPr>
        <p:txBody>
          <a:bodyPr>
            <a:normAutofit/>
          </a:bodyPr>
          <a:lstStyle/>
          <a:p>
            <a:r>
              <a:rPr lang="en-US" dirty="0"/>
              <a:t>Understanding individual human travel patterns</a:t>
            </a:r>
          </a:p>
          <a:p>
            <a:pPr lvl="1"/>
            <a:r>
              <a:rPr lang="en-US" dirty="0"/>
              <a:t>Intra-day</a:t>
            </a:r>
          </a:p>
          <a:p>
            <a:pPr lvl="1"/>
            <a:r>
              <a:rPr lang="en-US" dirty="0"/>
              <a:t>Daily</a:t>
            </a:r>
          </a:p>
          <a:p>
            <a:pPr lvl="1"/>
            <a:r>
              <a:rPr lang="en-US" dirty="0"/>
              <a:t>Long term</a:t>
            </a:r>
          </a:p>
          <a:p>
            <a:r>
              <a:rPr lang="en-US" dirty="0"/>
              <a:t>Where do people go?</a:t>
            </a:r>
          </a:p>
          <a:p>
            <a:r>
              <a:rPr lang="en-US" dirty="0"/>
              <a:t>Where do they spend their time?</a:t>
            </a:r>
          </a:p>
          <a:p>
            <a:r>
              <a:rPr lang="en-US" dirty="0"/>
              <a:t>How often did people visit different places?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83021-5261-4534-AFFC-8C3A397A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612780"/>
            <a:ext cx="4937760" cy="950976"/>
          </a:xfrm>
        </p:spPr>
        <p:txBody>
          <a:bodyPr/>
          <a:lstStyle/>
          <a:p>
            <a:r>
              <a:rPr lang="en-US" dirty="0"/>
              <a:t>How is this helpful?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728348"/>
            <a:ext cx="4937760" cy="3063240"/>
          </a:xfrm>
        </p:spPr>
        <p:txBody>
          <a:bodyPr>
            <a:normAutofit/>
          </a:bodyPr>
          <a:lstStyle/>
          <a:p>
            <a:r>
              <a:rPr lang="en-US" sz="1800" dirty="0"/>
              <a:t>Planning city layouts</a:t>
            </a:r>
          </a:p>
          <a:p>
            <a:r>
              <a:rPr lang="en-US" dirty="0"/>
              <a:t>P</a:t>
            </a:r>
            <a:r>
              <a:rPr lang="en-US" sz="1800" dirty="0"/>
              <a:t>redicting traffic</a:t>
            </a:r>
          </a:p>
          <a:p>
            <a:pPr lvl="1"/>
            <a:r>
              <a:rPr lang="en-US" dirty="0"/>
              <a:t>Emergency response</a:t>
            </a:r>
          </a:p>
          <a:p>
            <a:r>
              <a:rPr lang="en-US" sz="1800" dirty="0"/>
              <a:t>Preventing the spread of diseases</a:t>
            </a:r>
          </a:p>
          <a:p>
            <a:pPr lvl="1"/>
            <a:r>
              <a:rPr lang="en-US" dirty="0"/>
              <a:t>Biological infections</a:t>
            </a:r>
          </a:p>
          <a:p>
            <a:pPr lvl="1"/>
            <a:r>
              <a:rPr lang="en-US" dirty="0"/>
              <a:t>Electronic viruses</a:t>
            </a:r>
          </a:p>
          <a:p>
            <a:r>
              <a:rPr lang="en-US" dirty="0"/>
              <a:t>Power/telephone line locations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+mn-lt"/>
              </a:rPr>
              <a:t>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FE2606-01A6-42E1-92A6-3DE26CCE73C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477764"/>
                <a:ext cx="3108960" cy="950976"/>
              </a:xfrm>
            </p:spPr>
            <p:txBody>
              <a:bodyPr anchor="b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FE2606-01A6-42E1-92A6-3DE26CCE7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477764"/>
                <a:ext cx="3108960" cy="9509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3332"/>
            <a:ext cx="3357860" cy="3462142"/>
          </a:xfrm>
        </p:spPr>
        <p:txBody>
          <a:bodyPr>
            <a:normAutofit/>
          </a:bodyPr>
          <a:lstStyle/>
          <a:p>
            <a:r>
              <a:rPr lang="en-US" dirty="0"/>
              <a:t>10,000 randomly-selected individuals</a:t>
            </a:r>
          </a:p>
          <a:p>
            <a:r>
              <a:rPr lang="en-US" dirty="0"/>
              <a:t>6 months</a:t>
            </a:r>
          </a:p>
          <a:p>
            <a:r>
              <a:rPr lang="en-US" dirty="0"/>
              <a:t>User’s cell tower location during a call/text</a:t>
            </a:r>
          </a:p>
          <a:p>
            <a:r>
              <a:rPr lang="en-US" dirty="0"/>
              <a:t>16,264,308 displacements</a:t>
            </a:r>
          </a:p>
          <a:p>
            <a:r>
              <a:rPr lang="en-US" dirty="0"/>
              <a:t>Used for conducting the study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7E83021-5261-4534-AFFC-8C3A397ABC0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41520" y="1477764"/>
                <a:ext cx="3108960" cy="950976"/>
              </a:xfrm>
            </p:spPr>
            <p:txBody>
              <a:bodyPr anchor="b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7E83021-5261-4534-AFFC-8C3A397AB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41520" y="1477764"/>
                <a:ext cx="3108960" cy="95097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71770C1-2986-4925-A7A9-598470F1C23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41520" y="2593332"/>
                <a:ext cx="3108960" cy="34621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206 individuals</a:t>
                </a:r>
              </a:p>
              <a:p>
                <a:r>
                  <a:rPr lang="en-US" dirty="0"/>
                  <a:t>2 weeks</a:t>
                </a:r>
              </a:p>
              <a:p>
                <a:r>
                  <a:rPr lang="en-US" dirty="0"/>
                  <a:t>User’s cell tower every 2 hours</a:t>
                </a:r>
              </a:p>
              <a:p>
                <a:r>
                  <a:rPr lang="en-US" dirty="0"/>
                  <a:t>10,407 displacements</a:t>
                </a:r>
              </a:p>
              <a:p>
                <a:r>
                  <a:rPr lang="en-US" dirty="0"/>
                  <a:t>Used to ensure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wasn’t biased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71770C1-2986-4925-A7A9-598470F1C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41520" y="2593332"/>
                <a:ext cx="3108960" cy="3462142"/>
              </a:xfrm>
              <a:blipFill>
                <a:blip r:embed="rId5"/>
                <a:stretch>
                  <a:fillRect l="-1176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11/14/2022</a:t>
            </a:r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individual human mobility patterns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B6EA8B92-FD97-A779-FB3D-15FE414C3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2" t="1" r="5" b="1"/>
          <a:stretch/>
        </p:blipFill>
        <p:spPr bwMode="auto">
          <a:xfrm>
            <a:off x="8243254" y="365125"/>
            <a:ext cx="2976594" cy="58348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CCA9E7-B27B-3642-EC9A-D7D7BBCE16F8}"/>
              </a:ext>
            </a:extLst>
          </p:cNvPr>
          <p:cNvSpPr/>
          <p:nvPr/>
        </p:nvSpPr>
        <p:spPr>
          <a:xfrm>
            <a:off x="8170921" y="5894363"/>
            <a:ext cx="478301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1"/>
            <a:ext cx="3886200" cy="717452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+mn-lt"/>
              </a:rPr>
              <a:t>Network Model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119BE6A7-A21F-0FD3-D374-89C3F7CCA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1"/>
          <a:stretch/>
        </p:blipFill>
        <p:spPr bwMode="auto">
          <a:xfrm>
            <a:off x="7888756" y="263746"/>
            <a:ext cx="3172499" cy="60926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10154"/>
            <a:ext cx="3886200" cy="413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Modeled as a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Each cell tower is a node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Movement between locations is an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Displacement (edge): movement from one location (node) to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Most people moved within a small area, few people moved hundreds of kilometers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11/14/2022</a:t>
            </a:r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Understanding individual human mobility patterns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7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Distribution of Displacements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752057"/>
                <a:ext cx="5476683" cy="41898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“Displacement” = edge length</a:t>
                </a:r>
              </a:p>
              <a:p>
                <a:r>
                  <a:rPr lang="en-US" dirty="0"/>
                  <a:t>Truncated power-law shown below</a:t>
                </a:r>
              </a:p>
              <a:p>
                <a:pPr lvl="1"/>
                <a:r>
                  <a:rPr lang="en-US" dirty="0"/>
                  <a:t>Truncated = power-law multiplied by an exponential function</a:t>
                </a:r>
              </a:p>
              <a:p>
                <a:pPr lvl="1"/>
                <a:r>
                  <a:rPr lang="en-US" dirty="0"/>
                  <a:t>Exponential function stabilizes tail skew to compensate for lack of data</a:t>
                </a:r>
              </a:p>
              <a:p>
                <a:r>
                  <a:rPr lang="el-GR" dirty="0">
                    <a:cs typeface="Courier New" panose="02070309020205020404" pitchFamily="49" charset="0"/>
                  </a:rPr>
                  <a:t>β = 1.75 ± 0.15</a:t>
                </a:r>
                <a:r>
                  <a:rPr lang="en-US" dirty="0">
                    <a:cs typeface="Courier New" panose="02070309020205020404" pitchFamily="49" charset="0"/>
                  </a:rPr>
                  <a:t> (mean </a:t>
                </a:r>
                <a:r>
                  <a:rPr lang="el-GR" dirty="0">
                    <a:cs typeface="Courier New" panose="02070309020205020404" pitchFamily="49" charset="0"/>
                  </a:rPr>
                  <a:t>± </a:t>
                </a:r>
                <a:r>
                  <a:rPr lang="en-US" dirty="0">
                    <a:cs typeface="Courier New" panose="02070309020205020404" pitchFamily="49" charset="0"/>
                  </a:rPr>
                  <a:t>standard deviation)</a:t>
                </a:r>
              </a:p>
              <a:p>
                <a:pPr lvl="1"/>
                <a:r>
                  <a:rPr lang="en-US" dirty="0">
                    <a:cs typeface="Courier New" panose="02070309020205020404" pitchFamily="49" charset="0"/>
                  </a:rPr>
                  <a:t>Similar to bank note dispersal</a:t>
                </a:r>
              </a:p>
              <a:p>
                <a:r>
                  <a:rPr lang="el-GR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1.5 km</a:t>
                </a:r>
              </a:p>
              <a:p>
                <a:r>
                  <a:rPr lang="en-US" dirty="0"/>
                  <a:t>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400km, 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80km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752057"/>
                <a:ext cx="5476683" cy="4189892"/>
              </a:xfrm>
              <a:blipFill>
                <a:blip r:embed="rId3"/>
                <a:stretch>
                  <a:fillRect l="-780" t="-727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FD171-55D7-2E06-1D79-800E4AA1D5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59" r="7409" b="20654"/>
          <a:stretch/>
        </p:blipFill>
        <p:spPr>
          <a:xfrm>
            <a:off x="721599" y="5517086"/>
            <a:ext cx="6059690" cy="687334"/>
          </a:xfrm>
          <a:prstGeom prst="rect">
            <a:avLst/>
          </a:prstGeom>
        </p:spPr>
      </p:pic>
      <p:pic>
        <p:nvPicPr>
          <p:cNvPr id="6" name="Picture 2" descr="Figure 1">
            <a:extLst>
              <a:ext uri="{FF2B5EF4-FFF2-40B4-BE49-F238E27FC236}">
                <a16:creationId xmlns:a16="http://schemas.microsoft.com/office/drawing/2014/main" id="{FEF33C45-ED40-D12E-653E-01F53919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2" t="1" r="67" b="51509"/>
          <a:stretch/>
        </p:blipFill>
        <p:spPr bwMode="auto">
          <a:xfrm>
            <a:off x="6711669" y="1521675"/>
            <a:ext cx="4696852" cy="44702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3413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Radius of Gyration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752057"/>
                <a:ext cx="5476683" cy="41898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Characteristic distance travelled by a user within a certain period of time</a:t>
                </a:r>
              </a:p>
              <a:p>
                <a:r>
                  <a:rPr lang="en-US" dirty="0"/>
                  <a:t>Distribution of radius of gyration for all users</a:t>
                </a:r>
              </a:p>
              <a:p>
                <a:r>
                  <a:rPr lang="en-US" dirty="0"/>
                  <a:t>Model = truncated power-law</a:t>
                </a:r>
              </a:p>
              <a:p>
                <a:r>
                  <a:rPr lang="en-US" dirty="0"/>
                  <a:t>Other possibilities: random walk, Levy flight, truncated Levy flight</a:t>
                </a:r>
              </a:p>
              <a:p>
                <a:r>
                  <a:rPr lang="el-GR" dirty="0">
                    <a:cs typeface="Courier New" panose="02070309020205020404" pitchFamily="49" charset="0"/>
                  </a:rPr>
                  <a:t>β = 1.</a:t>
                </a:r>
                <a:r>
                  <a:rPr lang="en-US" dirty="0">
                    <a:cs typeface="Courier New" panose="02070309020205020404" pitchFamily="49" charset="0"/>
                  </a:rPr>
                  <a:t>6</a:t>
                </a:r>
                <a:r>
                  <a:rPr lang="el-GR" dirty="0">
                    <a:cs typeface="Courier New" panose="02070309020205020404" pitchFamily="49" charset="0"/>
                  </a:rPr>
                  <a:t>5 ± 0.15</a:t>
                </a:r>
                <a:r>
                  <a:rPr lang="en-US" dirty="0">
                    <a:cs typeface="Courier New" panose="02070309020205020404" pitchFamily="49" charset="0"/>
                  </a:rPr>
                  <a:t> (mean </a:t>
                </a:r>
                <a:r>
                  <a:rPr lang="el-GR" dirty="0">
                    <a:cs typeface="Courier New" panose="02070309020205020404" pitchFamily="49" charset="0"/>
                  </a:rPr>
                  <a:t>± </a:t>
                </a:r>
                <a:r>
                  <a:rPr lang="en-US" dirty="0">
                    <a:cs typeface="Courier New" panose="02070309020205020404" pitchFamily="49" charset="0"/>
                  </a:rPr>
                  <a:t>standard deviation)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1.5 km</a:t>
                </a:r>
              </a:p>
              <a:p>
                <a:r>
                  <a:rPr lang="en-US" dirty="0"/>
                  <a:t>K = 350 km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37187F-D166-43ED-8E27-C7B4508E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752057"/>
                <a:ext cx="5476683" cy="4189892"/>
              </a:xfrm>
              <a:blipFill>
                <a:blip r:embed="rId3"/>
                <a:stretch>
                  <a:fillRect l="-780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08D1D4A-3ABF-47FD-9E9F-50C12B4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11/14/2022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Understanding individual human mobility patterns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Figure 1">
            <a:extLst>
              <a:ext uri="{FF2B5EF4-FFF2-40B4-BE49-F238E27FC236}">
                <a16:creationId xmlns:a16="http://schemas.microsoft.com/office/drawing/2014/main" id="{FEF33C45-ED40-D12E-653E-01F53919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49476" r="-304" b="1705"/>
          <a:stretch/>
        </p:blipFill>
        <p:spPr bwMode="auto">
          <a:xfrm>
            <a:off x="6535813" y="1491271"/>
            <a:ext cx="4731560" cy="45006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65AC7-CC0C-D70D-8329-F633E83F60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75" r="3521" b="7402"/>
          <a:stretch/>
        </p:blipFill>
        <p:spPr>
          <a:xfrm>
            <a:off x="666406" y="5417402"/>
            <a:ext cx="5588063" cy="938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7A3DC6-066D-0935-BD84-B9B45B409C16}"/>
              </a:ext>
            </a:extLst>
          </p:cNvPr>
          <p:cNvSpPr/>
          <p:nvPr/>
        </p:nvSpPr>
        <p:spPr>
          <a:xfrm>
            <a:off x="6486677" y="5804877"/>
            <a:ext cx="478301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995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{1B35A558-887A-47FC-867C-6FF5A10E147C}tf89080264_win32</Template>
  <TotalTime>8275</TotalTime>
  <Words>2121</Words>
  <Application>Microsoft Office PowerPoint</Application>
  <PresentationFormat>Widescreen</PresentationFormat>
  <Paragraphs>366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Elephant</vt:lpstr>
      <vt:lpstr>Brush</vt:lpstr>
      <vt:lpstr>Understanding individual human mobility patterns  Written by Marta C. Gonzalez, Cesar A. Hidalgo, and Albert-Laszlo Barabasi</vt:lpstr>
      <vt:lpstr>Overview</vt:lpstr>
      <vt:lpstr>Previous Work</vt:lpstr>
      <vt:lpstr>Levy Flight</vt:lpstr>
      <vt:lpstr>Motivation</vt:lpstr>
      <vt:lpstr>Datasets</vt:lpstr>
      <vt:lpstr>Network Model</vt:lpstr>
      <vt:lpstr>Distribution of Displacements</vt:lpstr>
      <vt:lpstr>Radius of Gyration</vt:lpstr>
      <vt:lpstr>Individual Trajectories</vt:lpstr>
      <vt:lpstr>Location Frequency Peaks</vt:lpstr>
      <vt:lpstr>Location Frequency Model</vt:lpstr>
      <vt:lpstr>Shape of Human Trajectories</vt:lpstr>
      <vt:lpstr>Shape of Human Trajectories</vt:lpstr>
      <vt:lpstr>Evaluation</vt:lpstr>
      <vt:lpstr>Experiment</vt:lpstr>
      <vt:lpstr>Google Mobility Dataset</vt:lpstr>
      <vt:lpstr>Weather Dataset</vt:lpstr>
      <vt:lpstr>Data Preprocessing and Experiment Plan</vt:lpstr>
      <vt:lpstr>Experiment Result</vt:lpstr>
      <vt:lpstr>Future Work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individual human mobility patterns  written by Marta C. Gonzalez, Cesar A. Hidalgo, and Albert-Laszlo Barabasi</dc:title>
  <dc:creator>Neha Deshpande</dc:creator>
  <cp:lastModifiedBy>Szymanski, Bolek</cp:lastModifiedBy>
  <cp:revision>162</cp:revision>
  <dcterms:created xsi:type="dcterms:W3CDTF">2022-11-07T00:43:41Z</dcterms:created>
  <dcterms:modified xsi:type="dcterms:W3CDTF">2022-11-14T02:22:54Z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